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sldIdLst>
    <p:sldId id="256" r:id="rId2"/>
    <p:sldId id="257" r:id="rId3"/>
    <p:sldId id="259" r:id="rId4"/>
    <p:sldId id="258" r:id="rId5"/>
    <p:sldId id="281" r:id="rId6"/>
    <p:sldId id="282" r:id="rId7"/>
    <p:sldId id="284" r:id="rId8"/>
    <p:sldId id="290" r:id="rId9"/>
    <p:sldId id="294" r:id="rId10"/>
    <p:sldId id="260" r:id="rId11"/>
    <p:sldId id="293" r:id="rId12"/>
    <p:sldId id="291" r:id="rId13"/>
    <p:sldId id="292" r:id="rId14"/>
    <p:sldId id="265" r:id="rId15"/>
    <p:sldId id="266" r:id="rId16"/>
    <p:sldId id="300" r:id="rId17"/>
    <p:sldId id="295" r:id="rId18"/>
    <p:sldId id="296" r:id="rId19"/>
    <p:sldId id="285" r:id="rId20"/>
    <p:sldId id="287" r:id="rId21"/>
    <p:sldId id="267" r:id="rId22"/>
    <p:sldId id="264" r:id="rId23"/>
    <p:sldId id="286" r:id="rId24"/>
    <p:sldId id="298" r:id="rId25"/>
    <p:sldId id="299" r:id="rId26"/>
    <p:sldId id="263" r:id="rId27"/>
    <p:sldId id="288" r:id="rId28"/>
    <p:sldId id="312" r:id="rId29"/>
    <p:sldId id="301" r:id="rId30"/>
    <p:sldId id="314" r:id="rId31"/>
    <p:sldId id="304" r:id="rId32"/>
    <p:sldId id="313" r:id="rId33"/>
    <p:sldId id="302" r:id="rId34"/>
    <p:sldId id="303" r:id="rId35"/>
    <p:sldId id="315" r:id="rId36"/>
    <p:sldId id="305" r:id="rId37"/>
    <p:sldId id="297" r:id="rId38"/>
    <p:sldId id="306" r:id="rId39"/>
    <p:sldId id="269" r:id="rId40"/>
    <p:sldId id="262" r:id="rId41"/>
    <p:sldId id="272" r:id="rId42"/>
    <p:sldId id="270" r:id="rId43"/>
    <p:sldId id="273" r:id="rId44"/>
    <p:sldId id="268" r:id="rId45"/>
    <p:sldId id="274" r:id="rId46"/>
    <p:sldId id="275" r:id="rId47"/>
    <p:sldId id="276" r:id="rId48"/>
    <p:sldId id="307" r:id="rId49"/>
    <p:sldId id="308" r:id="rId50"/>
    <p:sldId id="309" r:id="rId51"/>
    <p:sldId id="310" r:id="rId52"/>
    <p:sldId id="277" r:id="rId53"/>
    <p:sldId id="311" r:id="rId54"/>
    <p:sldId id="316" r:id="rId55"/>
    <p:sldId id="317" r:id="rId56"/>
    <p:sldId id="278" r:id="rId57"/>
    <p:sldId id="280" r:id="rId5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1956B-86AB-4DEE-ABF9-53F29F7E4109}" type="datetimeFigureOut">
              <a:rPr lang="es-ES" smtClean="0"/>
              <a:t>30/10/2023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7CFB3-08E9-43AD-906F-850D3F9D0737}" type="slidenum">
              <a:rPr lang="es-ES" smtClean="0"/>
              <a:t>‹Nº›</a:t>
            </a:fld>
            <a:endParaRPr lang="es-ES"/>
          </a:p>
        </p:txBody>
      </p:sp>
    </p:spTree>
    <p:extLst>
      <p:ext uri="{BB962C8B-B14F-4D97-AF65-F5344CB8AC3E}">
        <p14:creationId xmlns:p14="http://schemas.microsoft.com/office/powerpoint/2010/main" val="1012505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168C2-CE79-825B-538E-004D3996BE3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9CF11CC-50CC-5985-90C0-6A273FC2A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A611CB1-5BEF-18FC-C7F9-6D9938B60E42}"/>
              </a:ext>
            </a:extLst>
          </p:cNvPr>
          <p:cNvSpPr>
            <a:spLocks noGrp="1"/>
          </p:cNvSpPr>
          <p:nvPr>
            <p:ph type="dt" sz="half" idx="10"/>
          </p:nvPr>
        </p:nvSpPr>
        <p:spPr/>
        <p:txBody>
          <a:bodyPr/>
          <a:lstStyle/>
          <a:p>
            <a:fld id="{D9A7F790-CABA-4B0A-B7EF-0FCCDC171EFA}" type="datetime1">
              <a:rPr lang="es-ES" smtClean="0"/>
              <a:t>30/10/2023</a:t>
            </a:fld>
            <a:endParaRPr lang="es-ES"/>
          </a:p>
        </p:txBody>
      </p:sp>
      <p:sp>
        <p:nvSpPr>
          <p:cNvPr id="5" name="Marcador de pie de página 4">
            <a:extLst>
              <a:ext uri="{FF2B5EF4-FFF2-40B4-BE49-F238E27FC236}">
                <a16:creationId xmlns:a16="http://schemas.microsoft.com/office/drawing/2014/main" id="{AB298080-8C30-45AD-E9CB-2A541C9F795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22BDA9A-9671-5F63-66EA-21CFCEDF33B0}"/>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1069592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D3FB8-ED58-3D7F-3346-AD4E5C50052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66DEAB1-FE46-A956-99C4-4D4CD5216CD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0FC083C-3114-80CD-EACA-687D7C50BA4E}"/>
              </a:ext>
            </a:extLst>
          </p:cNvPr>
          <p:cNvSpPr>
            <a:spLocks noGrp="1"/>
          </p:cNvSpPr>
          <p:nvPr>
            <p:ph type="dt" sz="half" idx="10"/>
          </p:nvPr>
        </p:nvSpPr>
        <p:spPr/>
        <p:txBody>
          <a:bodyPr/>
          <a:lstStyle/>
          <a:p>
            <a:fld id="{AF4CC098-97BD-4E79-9A67-42D378D9B2EC}" type="datetime1">
              <a:rPr lang="es-ES" smtClean="0"/>
              <a:t>30/10/2023</a:t>
            </a:fld>
            <a:endParaRPr lang="es-ES"/>
          </a:p>
        </p:txBody>
      </p:sp>
      <p:sp>
        <p:nvSpPr>
          <p:cNvPr id="5" name="Marcador de pie de página 4">
            <a:extLst>
              <a:ext uri="{FF2B5EF4-FFF2-40B4-BE49-F238E27FC236}">
                <a16:creationId xmlns:a16="http://schemas.microsoft.com/office/drawing/2014/main" id="{855771F9-E227-9182-7FA1-A37345CA592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5B29884-C48A-3E33-D84F-919FC4C2FA94}"/>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25483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CF486C5-D4BC-905C-858B-420B07F6239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B3530AC-5B0E-B3D1-DB47-E7A314F54F9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243E267-5AEE-73CE-5EE3-41E526CA08E4}"/>
              </a:ext>
            </a:extLst>
          </p:cNvPr>
          <p:cNvSpPr>
            <a:spLocks noGrp="1"/>
          </p:cNvSpPr>
          <p:nvPr>
            <p:ph type="dt" sz="half" idx="10"/>
          </p:nvPr>
        </p:nvSpPr>
        <p:spPr/>
        <p:txBody>
          <a:bodyPr/>
          <a:lstStyle/>
          <a:p>
            <a:fld id="{F330BE41-D162-4EDE-9826-C810CBF662F2}" type="datetime1">
              <a:rPr lang="es-ES" smtClean="0"/>
              <a:t>30/10/2023</a:t>
            </a:fld>
            <a:endParaRPr lang="es-ES"/>
          </a:p>
        </p:txBody>
      </p:sp>
      <p:sp>
        <p:nvSpPr>
          <p:cNvPr id="5" name="Marcador de pie de página 4">
            <a:extLst>
              <a:ext uri="{FF2B5EF4-FFF2-40B4-BE49-F238E27FC236}">
                <a16:creationId xmlns:a16="http://schemas.microsoft.com/office/drawing/2014/main" id="{4768478C-7AED-73EF-72C7-0DBD1C48187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B2155F7-762E-EC36-A2C3-4E9401BBE1F8}"/>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31555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25947A-CA8F-4262-24C1-7588B87D598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5C4595A-7D8A-5A40-0177-453A1B59661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C3CBD7E-8D0C-65A5-2DC6-20365645AC67}"/>
              </a:ext>
            </a:extLst>
          </p:cNvPr>
          <p:cNvSpPr>
            <a:spLocks noGrp="1"/>
          </p:cNvSpPr>
          <p:nvPr>
            <p:ph type="dt" sz="half" idx="10"/>
          </p:nvPr>
        </p:nvSpPr>
        <p:spPr/>
        <p:txBody>
          <a:bodyPr/>
          <a:lstStyle/>
          <a:p>
            <a:fld id="{FC6E6B61-110C-406B-880D-28FAD467E221}" type="datetime1">
              <a:rPr lang="es-ES" smtClean="0"/>
              <a:t>30/10/2023</a:t>
            </a:fld>
            <a:endParaRPr lang="es-ES"/>
          </a:p>
        </p:txBody>
      </p:sp>
      <p:sp>
        <p:nvSpPr>
          <p:cNvPr id="5" name="Marcador de pie de página 4">
            <a:extLst>
              <a:ext uri="{FF2B5EF4-FFF2-40B4-BE49-F238E27FC236}">
                <a16:creationId xmlns:a16="http://schemas.microsoft.com/office/drawing/2014/main" id="{1B847574-6EFA-0678-D3A3-BBDCC6FA5C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BCF3005-88F8-F5B2-CE5E-FC01DB024571}"/>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9518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57CBF9-5AA9-2193-C700-01015DE10A5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4A053F7-67C8-EB07-681E-10D694D20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A57A23D-7261-89C1-5EB1-FBE9D736E6A3}"/>
              </a:ext>
            </a:extLst>
          </p:cNvPr>
          <p:cNvSpPr>
            <a:spLocks noGrp="1"/>
          </p:cNvSpPr>
          <p:nvPr>
            <p:ph type="dt" sz="half" idx="10"/>
          </p:nvPr>
        </p:nvSpPr>
        <p:spPr/>
        <p:txBody>
          <a:bodyPr/>
          <a:lstStyle/>
          <a:p>
            <a:fld id="{57D9639D-3094-4188-BB96-0E49E17AA29F}" type="datetime1">
              <a:rPr lang="es-ES" smtClean="0"/>
              <a:t>30/10/2023</a:t>
            </a:fld>
            <a:endParaRPr lang="es-ES"/>
          </a:p>
        </p:txBody>
      </p:sp>
      <p:sp>
        <p:nvSpPr>
          <p:cNvPr id="5" name="Marcador de pie de página 4">
            <a:extLst>
              <a:ext uri="{FF2B5EF4-FFF2-40B4-BE49-F238E27FC236}">
                <a16:creationId xmlns:a16="http://schemas.microsoft.com/office/drawing/2014/main" id="{E2708A88-6638-F31A-1F7E-B3FE8C24D56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4259AF-4330-3EB1-0817-B90A18AD4F57}"/>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539432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81349E-4971-7998-E212-B7521F681E1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E994485-C3F3-AA1B-2A6E-07CC9A40348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4DCBDE2-E57F-BCEE-B772-5E59AAC33D0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CB7AE94-9236-3D37-1E01-A0BA41999A52}"/>
              </a:ext>
            </a:extLst>
          </p:cNvPr>
          <p:cNvSpPr>
            <a:spLocks noGrp="1"/>
          </p:cNvSpPr>
          <p:nvPr>
            <p:ph type="dt" sz="half" idx="10"/>
          </p:nvPr>
        </p:nvSpPr>
        <p:spPr/>
        <p:txBody>
          <a:bodyPr/>
          <a:lstStyle/>
          <a:p>
            <a:fld id="{2E3C0FC5-A0F2-4E3F-B5B3-04AA16497F6B}" type="datetime1">
              <a:rPr lang="es-ES" smtClean="0"/>
              <a:t>30/10/2023</a:t>
            </a:fld>
            <a:endParaRPr lang="es-ES"/>
          </a:p>
        </p:txBody>
      </p:sp>
      <p:sp>
        <p:nvSpPr>
          <p:cNvPr id="6" name="Marcador de pie de página 5">
            <a:extLst>
              <a:ext uri="{FF2B5EF4-FFF2-40B4-BE49-F238E27FC236}">
                <a16:creationId xmlns:a16="http://schemas.microsoft.com/office/drawing/2014/main" id="{F4250495-CB5D-A070-46A8-29CD9E0A8F3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7A2ED18-D188-CE26-3F42-A1539C63F622}"/>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09952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D6A81-2ADB-3261-7862-3956B45CCDF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794FE3-8220-C720-776F-B2F1141386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B9789ED-AD38-D1E8-9404-B81572B1029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1C05F6B-7141-9ED9-930F-8F93A67F33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ED3ABDF-F3D6-5BE0-E553-FE90FF878A5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EE4D6CE-0B0A-1544-CE32-3A6E6FFF001C}"/>
              </a:ext>
            </a:extLst>
          </p:cNvPr>
          <p:cNvSpPr>
            <a:spLocks noGrp="1"/>
          </p:cNvSpPr>
          <p:nvPr>
            <p:ph type="dt" sz="half" idx="10"/>
          </p:nvPr>
        </p:nvSpPr>
        <p:spPr/>
        <p:txBody>
          <a:bodyPr/>
          <a:lstStyle/>
          <a:p>
            <a:fld id="{9DCDA24A-FD1A-4667-B671-E258515C83CF}" type="datetime1">
              <a:rPr lang="es-ES" smtClean="0"/>
              <a:t>30/10/2023</a:t>
            </a:fld>
            <a:endParaRPr lang="es-ES"/>
          </a:p>
        </p:txBody>
      </p:sp>
      <p:sp>
        <p:nvSpPr>
          <p:cNvPr id="8" name="Marcador de pie de página 7">
            <a:extLst>
              <a:ext uri="{FF2B5EF4-FFF2-40B4-BE49-F238E27FC236}">
                <a16:creationId xmlns:a16="http://schemas.microsoft.com/office/drawing/2014/main" id="{C6ED5D34-47E9-F84E-413C-8DC14A5810B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67ECDA3-B3F2-04E0-8348-3FB61905830F}"/>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860601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A1880-DE36-009F-316B-EA373CD013A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8010B9A-5D69-7D6A-0F5B-EBE999D36609}"/>
              </a:ext>
            </a:extLst>
          </p:cNvPr>
          <p:cNvSpPr>
            <a:spLocks noGrp="1"/>
          </p:cNvSpPr>
          <p:nvPr>
            <p:ph type="dt" sz="half" idx="10"/>
          </p:nvPr>
        </p:nvSpPr>
        <p:spPr/>
        <p:txBody>
          <a:bodyPr/>
          <a:lstStyle/>
          <a:p>
            <a:fld id="{1A99028B-432D-400D-8786-5A7E6A38B212}" type="datetime1">
              <a:rPr lang="es-ES" smtClean="0"/>
              <a:t>30/10/2023</a:t>
            </a:fld>
            <a:endParaRPr lang="es-ES"/>
          </a:p>
        </p:txBody>
      </p:sp>
      <p:sp>
        <p:nvSpPr>
          <p:cNvPr id="4" name="Marcador de pie de página 3">
            <a:extLst>
              <a:ext uri="{FF2B5EF4-FFF2-40B4-BE49-F238E27FC236}">
                <a16:creationId xmlns:a16="http://schemas.microsoft.com/office/drawing/2014/main" id="{D6F26476-9465-5062-554C-061A963D1FA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19591DB-59FD-CBC8-A294-A74CEB6E3355}"/>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6169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B785ED4-9673-8167-869C-D2D57A976BAA}"/>
              </a:ext>
            </a:extLst>
          </p:cNvPr>
          <p:cNvSpPr>
            <a:spLocks noGrp="1"/>
          </p:cNvSpPr>
          <p:nvPr>
            <p:ph type="dt" sz="half" idx="10"/>
          </p:nvPr>
        </p:nvSpPr>
        <p:spPr/>
        <p:txBody>
          <a:bodyPr/>
          <a:lstStyle/>
          <a:p>
            <a:fld id="{786B439F-96C7-4D75-B5E8-4997C7F9FC2C}" type="datetime1">
              <a:rPr lang="es-ES" smtClean="0"/>
              <a:t>30/10/2023</a:t>
            </a:fld>
            <a:endParaRPr lang="es-ES"/>
          </a:p>
        </p:txBody>
      </p:sp>
      <p:sp>
        <p:nvSpPr>
          <p:cNvPr id="3" name="Marcador de pie de página 2">
            <a:extLst>
              <a:ext uri="{FF2B5EF4-FFF2-40B4-BE49-F238E27FC236}">
                <a16:creationId xmlns:a16="http://schemas.microsoft.com/office/drawing/2014/main" id="{C0D867B3-C123-B77D-5837-1870BEA57A3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026041B-A42B-9892-E0DB-E22F845A9AAA}"/>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085365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F1392-6BC8-3F51-F235-D3BE11426CE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E0C8ED6-0C49-90A9-989F-52F903A08B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33986B2-E89C-E601-7D9E-3C17D5E3B2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214914F-D2B1-158B-163A-7034F3881FF8}"/>
              </a:ext>
            </a:extLst>
          </p:cNvPr>
          <p:cNvSpPr>
            <a:spLocks noGrp="1"/>
          </p:cNvSpPr>
          <p:nvPr>
            <p:ph type="dt" sz="half" idx="10"/>
          </p:nvPr>
        </p:nvSpPr>
        <p:spPr/>
        <p:txBody>
          <a:bodyPr/>
          <a:lstStyle/>
          <a:p>
            <a:fld id="{01F46BA9-058E-4C28-9590-A12C550DF588}" type="datetime1">
              <a:rPr lang="es-ES" smtClean="0"/>
              <a:t>30/10/2023</a:t>
            </a:fld>
            <a:endParaRPr lang="es-ES"/>
          </a:p>
        </p:txBody>
      </p:sp>
      <p:sp>
        <p:nvSpPr>
          <p:cNvPr id="6" name="Marcador de pie de página 5">
            <a:extLst>
              <a:ext uri="{FF2B5EF4-FFF2-40B4-BE49-F238E27FC236}">
                <a16:creationId xmlns:a16="http://schemas.microsoft.com/office/drawing/2014/main" id="{F49B2582-2541-A147-F3C8-76AEA22E7B3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DF85FF0-FEF6-B488-9583-E352E0E6E0E4}"/>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328080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924C5E-D2BE-17E7-B1DB-C53534F5A18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67350D8-C6C5-73A2-1DCF-E6E9D297B2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3B5896F-9690-408F-AB38-1A3A30FA2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A8B3FBD-5EA3-1E6B-CA2E-09D395E0548E}"/>
              </a:ext>
            </a:extLst>
          </p:cNvPr>
          <p:cNvSpPr>
            <a:spLocks noGrp="1"/>
          </p:cNvSpPr>
          <p:nvPr>
            <p:ph type="dt" sz="half" idx="10"/>
          </p:nvPr>
        </p:nvSpPr>
        <p:spPr/>
        <p:txBody>
          <a:bodyPr/>
          <a:lstStyle/>
          <a:p>
            <a:fld id="{FF5CAB32-EBA6-4136-8A18-E2F9B8E6B9A0}" type="datetime1">
              <a:rPr lang="es-ES" smtClean="0"/>
              <a:t>30/10/2023</a:t>
            </a:fld>
            <a:endParaRPr lang="es-ES"/>
          </a:p>
        </p:txBody>
      </p:sp>
      <p:sp>
        <p:nvSpPr>
          <p:cNvPr id="6" name="Marcador de pie de página 5">
            <a:extLst>
              <a:ext uri="{FF2B5EF4-FFF2-40B4-BE49-F238E27FC236}">
                <a16:creationId xmlns:a16="http://schemas.microsoft.com/office/drawing/2014/main" id="{6790413D-6AC1-F604-A9D6-AFEEA6952F9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33B0DDA-1729-5306-25DC-44478AF98D68}"/>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185086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6DCCFC7-8B7D-F011-8353-C9201C0539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3C50001-3BDB-83CB-8727-72564BD4FF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8D43392-354A-EA5D-4C67-BDD33CD98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8B75B-3F2D-46E3-A22D-A9AE89997F78}" type="datetime1">
              <a:rPr lang="es-ES" smtClean="0"/>
              <a:t>30/10/2023</a:t>
            </a:fld>
            <a:endParaRPr lang="es-ES"/>
          </a:p>
        </p:txBody>
      </p:sp>
      <p:sp>
        <p:nvSpPr>
          <p:cNvPr id="5" name="Marcador de pie de página 4">
            <a:extLst>
              <a:ext uri="{FF2B5EF4-FFF2-40B4-BE49-F238E27FC236}">
                <a16:creationId xmlns:a16="http://schemas.microsoft.com/office/drawing/2014/main" id="{837A836C-4EBE-4C01-31F8-46A1C76AF8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4AE8ED7-1495-317A-B5DB-7B117D4C99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3356B-10FC-46AF-A724-8FFAD717AC5A}" type="slidenum">
              <a:rPr lang="es-ES" smtClean="0"/>
              <a:t>‹Nº›</a:t>
            </a:fld>
            <a:endParaRPr lang="es-ES"/>
          </a:p>
        </p:txBody>
      </p:sp>
    </p:spTree>
    <p:extLst>
      <p:ext uri="{BB962C8B-B14F-4D97-AF65-F5344CB8AC3E}">
        <p14:creationId xmlns:p14="http://schemas.microsoft.com/office/powerpoint/2010/main" val="169664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lyauRJ8-Nt8"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u3uSuy8ejuI"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37hgqm8vcjQ" TargetMode="Externa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watch?v=yuZA4L7Ei0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profesionalreview.com/2021/05/01/ddr-ram-ddr2-ddr3-ddr4-y-ddr5/"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bin"/><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53D14-44BE-9D9F-828E-6F1A73BC2F51}"/>
              </a:ext>
            </a:extLst>
          </p:cNvPr>
          <p:cNvSpPr>
            <a:spLocks noGrp="1"/>
          </p:cNvSpPr>
          <p:nvPr>
            <p:ph type="ctrTitle"/>
          </p:nvPr>
        </p:nvSpPr>
        <p:spPr/>
        <p:txBody>
          <a:bodyPr>
            <a:normAutofit/>
          </a:bodyPr>
          <a:lstStyle/>
          <a:p>
            <a:r>
              <a:rPr lang="es-ES" dirty="0"/>
              <a:t>UD 2.1 </a:t>
            </a:r>
            <a:br>
              <a:rPr lang="es-ES" dirty="0"/>
            </a:br>
            <a:r>
              <a:rPr lang="es-ES" dirty="0"/>
              <a:t>HARDWARE_PROCESADORES</a:t>
            </a:r>
          </a:p>
        </p:txBody>
      </p:sp>
      <p:sp>
        <p:nvSpPr>
          <p:cNvPr id="3" name="Subtítulo 2">
            <a:extLst>
              <a:ext uri="{FF2B5EF4-FFF2-40B4-BE49-F238E27FC236}">
                <a16:creationId xmlns:a16="http://schemas.microsoft.com/office/drawing/2014/main" id="{19E3DBE7-F494-C457-BCCB-CE16E7EF23F0}"/>
              </a:ext>
            </a:extLst>
          </p:cNvPr>
          <p:cNvSpPr>
            <a:spLocks noGrp="1"/>
          </p:cNvSpPr>
          <p:nvPr>
            <p:ph type="subTitle" idx="1"/>
          </p:nvPr>
        </p:nvSpPr>
        <p:spPr/>
        <p:txBody>
          <a:bodyPr>
            <a:normAutofit/>
          </a:bodyPr>
          <a:lstStyle/>
          <a:p>
            <a:r>
              <a:rPr lang="es-ES" dirty="0"/>
              <a:t>SISTEMAS INFORMÁTICOS</a:t>
            </a:r>
          </a:p>
          <a:p>
            <a:r>
              <a:rPr lang="es-ES" b="1" dirty="0"/>
              <a:t>Técnico de Grado Superior Desarrollo de Aplicaciones Web</a:t>
            </a:r>
          </a:p>
          <a:p>
            <a:r>
              <a:rPr lang="es-ES" b="1" dirty="0"/>
              <a:t>2023-24</a:t>
            </a:r>
          </a:p>
          <a:p>
            <a:endParaRPr lang="es-ES" dirty="0"/>
          </a:p>
        </p:txBody>
      </p:sp>
      <p:pic>
        <p:nvPicPr>
          <p:cNvPr id="5" name="Imagen 4">
            <a:extLst>
              <a:ext uri="{FF2B5EF4-FFF2-40B4-BE49-F238E27FC236}">
                <a16:creationId xmlns:a16="http://schemas.microsoft.com/office/drawing/2014/main" id="{DF15D1A3-A4AC-8DD2-7634-BFC6D02EF47F}"/>
              </a:ext>
            </a:extLst>
          </p:cNvPr>
          <p:cNvPicPr>
            <a:picLocks noChangeAspect="1"/>
          </p:cNvPicPr>
          <p:nvPr/>
        </p:nvPicPr>
        <p:blipFill>
          <a:blip r:embed="rId2"/>
          <a:stretch>
            <a:fillRect/>
          </a:stretch>
        </p:blipFill>
        <p:spPr>
          <a:xfrm>
            <a:off x="637222" y="5349875"/>
            <a:ext cx="2047875" cy="628650"/>
          </a:xfrm>
          <a:prstGeom prst="rect">
            <a:avLst/>
          </a:prstGeom>
        </p:spPr>
      </p:pic>
      <p:sp>
        <p:nvSpPr>
          <p:cNvPr id="6" name="CuadroTexto 5">
            <a:extLst>
              <a:ext uri="{FF2B5EF4-FFF2-40B4-BE49-F238E27FC236}">
                <a16:creationId xmlns:a16="http://schemas.microsoft.com/office/drawing/2014/main" id="{75E51C65-13E5-DDF0-AA50-25E891592F2F}"/>
              </a:ext>
            </a:extLst>
          </p:cNvPr>
          <p:cNvSpPr txBox="1"/>
          <p:nvPr/>
        </p:nvSpPr>
        <p:spPr>
          <a:xfrm>
            <a:off x="5303520" y="5349875"/>
            <a:ext cx="6117336" cy="646331"/>
          </a:xfrm>
          <a:prstGeom prst="rect">
            <a:avLst/>
          </a:prstGeom>
          <a:noFill/>
        </p:spPr>
        <p:txBody>
          <a:bodyPr wrap="square" rtlCol="0">
            <a:spAutoFit/>
          </a:bodyPr>
          <a:lstStyle/>
          <a:p>
            <a:pPr algn="r"/>
            <a:r>
              <a:rPr lang="es-ES" dirty="0"/>
              <a:t>J. Mario Rodríguez</a:t>
            </a:r>
          </a:p>
          <a:p>
            <a:pPr algn="r"/>
            <a:r>
              <a:rPr lang="es-ES" dirty="0"/>
              <a:t>jrodper183e@g.educaand.es</a:t>
            </a:r>
          </a:p>
        </p:txBody>
      </p:sp>
    </p:spTree>
    <p:extLst>
      <p:ext uri="{BB962C8B-B14F-4D97-AF65-F5344CB8AC3E}">
        <p14:creationId xmlns:p14="http://schemas.microsoft.com/office/powerpoint/2010/main" val="129876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74075E-F013-08A8-437E-21C2BE343793}"/>
              </a:ext>
            </a:extLst>
          </p:cNvPr>
          <p:cNvSpPr>
            <a:spLocks noGrp="1"/>
          </p:cNvSpPr>
          <p:nvPr>
            <p:ph type="title"/>
          </p:nvPr>
        </p:nvSpPr>
        <p:spPr/>
        <p:txBody>
          <a:bodyPr/>
          <a:lstStyle/>
          <a:p>
            <a:r>
              <a:rPr lang="es-ES" dirty="0"/>
              <a:t>Recordamos…</a:t>
            </a:r>
          </a:p>
        </p:txBody>
      </p:sp>
      <p:sp>
        <p:nvSpPr>
          <p:cNvPr id="4" name="Marcador de número de diapositiva 3">
            <a:extLst>
              <a:ext uri="{FF2B5EF4-FFF2-40B4-BE49-F238E27FC236}">
                <a16:creationId xmlns:a16="http://schemas.microsoft.com/office/drawing/2014/main" id="{0ED80BE7-51E6-ADCD-E757-2CFA95F4C39D}"/>
              </a:ext>
            </a:extLst>
          </p:cNvPr>
          <p:cNvSpPr>
            <a:spLocks noGrp="1"/>
          </p:cNvSpPr>
          <p:nvPr>
            <p:ph type="sldNum" sz="quarter" idx="12"/>
          </p:nvPr>
        </p:nvSpPr>
        <p:spPr/>
        <p:txBody>
          <a:bodyPr/>
          <a:lstStyle/>
          <a:p>
            <a:fld id="{6993356B-10FC-46AF-A724-8FFAD717AC5A}" type="slidenum">
              <a:rPr lang="es-ES" smtClean="0"/>
              <a:t>10</a:t>
            </a:fld>
            <a:endParaRPr lang="es-ES"/>
          </a:p>
        </p:txBody>
      </p:sp>
      <p:sp>
        <p:nvSpPr>
          <p:cNvPr id="9" name="CuadroTexto 8">
            <a:extLst>
              <a:ext uri="{FF2B5EF4-FFF2-40B4-BE49-F238E27FC236}">
                <a16:creationId xmlns:a16="http://schemas.microsoft.com/office/drawing/2014/main" id="{03F19F19-58E2-B6B7-D120-6489C0267A56}"/>
              </a:ext>
            </a:extLst>
          </p:cNvPr>
          <p:cNvSpPr txBox="1"/>
          <p:nvPr/>
        </p:nvSpPr>
        <p:spPr>
          <a:xfrm>
            <a:off x="87549" y="6634264"/>
            <a:ext cx="45719" cy="369332"/>
          </a:xfrm>
          <a:prstGeom prst="rect">
            <a:avLst/>
          </a:prstGeom>
          <a:noFill/>
        </p:spPr>
        <p:txBody>
          <a:bodyPr wrap="square" rtlCol="0">
            <a:spAutoFit/>
          </a:bodyPr>
          <a:lstStyle/>
          <a:p>
            <a:endParaRPr lang="es-ES" dirty="0"/>
          </a:p>
        </p:txBody>
      </p:sp>
      <p:sp>
        <p:nvSpPr>
          <p:cNvPr id="10" name="CuadroTexto 9">
            <a:extLst>
              <a:ext uri="{FF2B5EF4-FFF2-40B4-BE49-F238E27FC236}">
                <a16:creationId xmlns:a16="http://schemas.microsoft.com/office/drawing/2014/main" id="{32F1DE6A-C8B6-92E2-2B71-63DC7BF449BA}"/>
              </a:ext>
            </a:extLst>
          </p:cNvPr>
          <p:cNvSpPr txBox="1"/>
          <p:nvPr/>
        </p:nvSpPr>
        <p:spPr>
          <a:xfrm>
            <a:off x="0" y="6511153"/>
            <a:ext cx="10667354" cy="307777"/>
          </a:xfrm>
          <a:prstGeom prst="rect">
            <a:avLst/>
          </a:prstGeom>
          <a:noFill/>
        </p:spPr>
        <p:txBody>
          <a:bodyPr wrap="square" rtlCol="0">
            <a:spAutoFit/>
          </a:bodyPr>
          <a:lstStyle/>
          <a:p>
            <a:r>
              <a:rPr lang="es-ES" sz="1400" dirty="0"/>
              <a:t>https://comunicampus.org/html/IPT/hard.html</a:t>
            </a:r>
          </a:p>
        </p:txBody>
      </p:sp>
      <p:pic>
        <p:nvPicPr>
          <p:cNvPr id="5" name="Imagen 4">
            <a:extLst>
              <a:ext uri="{FF2B5EF4-FFF2-40B4-BE49-F238E27FC236}">
                <a16:creationId xmlns:a16="http://schemas.microsoft.com/office/drawing/2014/main" id="{C5DE4758-6464-0CF4-CEA0-00D081389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990" y="0"/>
            <a:ext cx="5466652" cy="6858000"/>
          </a:xfrm>
          <a:prstGeom prst="rect">
            <a:avLst/>
          </a:prstGeom>
        </p:spPr>
      </p:pic>
      <p:sp>
        <p:nvSpPr>
          <p:cNvPr id="3" name="Elipse 2">
            <a:extLst>
              <a:ext uri="{FF2B5EF4-FFF2-40B4-BE49-F238E27FC236}">
                <a16:creationId xmlns:a16="http://schemas.microsoft.com/office/drawing/2014/main" id="{989502AC-7F8D-AA91-4FC5-857320F79125}"/>
              </a:ext>
            </a:extLst>
          </p:cNvPr>
          <p:cNvSpPr/>
          <p:nvPr/>
        </p:nvSpPr>
        <p:spPr>
          <a:xfrm>
            <a:off x="7946136" y="758952"/>
            <a:ext cx="1792224" cy="1207008"/>
          </a:xfrm>
          <a:custGeom>
            <a:avLst/>
            <a:gdLst>
              <a:gd name="connsiteX0" fmla="*/ 0 w 1792224"/>
              <a:gd name="connsiteY0" fmla="*/ 603504 h 1207008"/>
              <a:gd name="connsiteX1" fmla="*/ 896112 w 1792224"/>
              <a:gd name="connsiteY1" fmla="*/ 0 h 1207008"/>
              <a:gd name="connsiteX2" fmla="*/ 1792224 w 1792224"/>
              <a:gd name="connsiteY2" fmla="*/ 603504 h 1207008"/>
              <a:gd name="connsiteX3" fmla="*/ 896112 w 1792224"/>
              <a:gd name="connsiteY3" fmla="*/ 1207008 h 1207008"/>
              <a:gd name="connsiteX4" fmla="*/ 0 w 1792224"/>
              <a:gd name="connsiteY4" fmla="*/ 603504 h 1207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207008" extrusionOk="0">
                <a:moveTo>
                  <a:pt x="0" y="603504"/>
                </a:moveTo>
                <a:cubicBezTo>
                  <a:pt x="-6738" y="310972"/>
                  <a:pt x="403964" y="122261"/>
                  <a:pt x="896112" y="0"/>
                </a:cubicBezTo>
                <a:cubicBezTo>
                  <a:pt x="1402628" y="-6148"/>
                  <a:pt x="1824897" y="254227"/>
                  <a:pt x="1792224" y="603504"/>
                </a:cubicBezTo>
                <a:cubicBezTo>
                  <a:pt x="1888261" y="915190"/>
                  <a:pt x="1385215" y="1339143"/>
                  <a:pt x="896112" y="1207008"/>
                </a:cubicBezTo>
                <a:cubicBezTo>
                  <a:pt x="433453" y="1258098"/>
                  <a:pt x="-39456" y="896066"/>
                  <a:pt x="0" y="603504"/>
                </a:cubicBezTo>
                <a:close/>
              </a:path>
            </a:pathLst>
          </a:custGeom>
          <a:noFill/>
          <a:ln w="57150">
            <a:solidFill>
              <a:srgbClr val="C00000"/>
            </a:solidFill>
            <a:extLst>
              <a:ext uri="{C807C97D-BFC1-408E-A445-0C87EB9F89A2}">
                <ask:lineSketchStyleProps xmlns:ask="http://schemas.microsoft.com/office/drawing/2018/sketchyshapes" sd="1634779923">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8159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608D0-12BA-71C5-FBD6-EC0F256F5DF5}"/>
              </a:ext>
            </a:extLst>
          </p:cNvPr>
          <p:cNvSpPr>
            <a:spLocks noGrp="1"/>
          </p:cNvSpPr>
          <p:nvPr>
            <p:ph type="title"/>
          </p:nvPr>
        </p:nvSpPr>
        <p:spPr/>
        <p:txBody>
          <a:bodyPr/>
          <a:lstStyle/>
          <a:p>
            <a:r>
              <a:rPr lang="es-ES" dirty="0"/>
              <a:t>¿Cómo almacena los datos que va necesitando la CPU?</a:t>
            </a:r>
          </a:p>
        </p:txBody>
      </p:sp>
      <p:sp>
        <p:nvSpPr>
          <p:cNvPr id="3" name="Marcador de contenido 2">
            <a:extLst>
              <a:ext uri="{FF2B5EF4-FFF2-40B4-BE49-F238E27FC236}">
                <a16:creationId xmlns:a16="http://schemas.microsoft.com/office/drawing/2014/main" id="{7E3AF673-F1E6-EE26-BCC9-69C7FFB405AC}"/>
              </a:ext>
            </a:extLst>
          </p:cNvPr>
          <p:cNvSpPr>
            <a:spLocks noGrp="1"/>
          </p:cNvSpPr>
          <p:nvPr>
            <p:ph idx="1"/>
          </p:nvPr>
        </p:nvSpPr>
        <p:spPr/>
        <p:txBody>
          <a:bodyPr/>
          <a:lstStyle/>
          <a:p>
            <a:pPr marL="0" indent="0">
              <a:buNone/>
            </a:pPr>
            <a:r>
              <a:rPr lang="es-ES" dirty="0"/>
              <a:t>En </a:t>
            </a:r>
            <a:r>
              <a:rPr lang="es-ES" b="1" dirty="0"/>
              <a:t>REGISTROS</a:t>
            </a:r>
          </a:p>
          <a:p>
            <a:pPr marL="0" indent="0">
              <a:buNone/>
            </a:pPr>
            <a:r>
              <a:rPr lang="es-ES" dirty="0"/>
              <a:t>“memoria de alta velocidad y poca capacidad, integrada en el microprocesador, que permite guardar transitoriamente y acceder a valores muy usados, generalmente en operaciones matemáticas”</a:t>
            </a:r>
          </a:p>
        </p:txBody>
      </p:sp>
      <p:sp>
        <p:nvSpPr>
          <p:cNvPr id="4" name="Marcador de número de diapositiva 3">
            <a:extLst>
              <a:ext uri="{FF2B5EF4-FFF2-40B4-BE49-F238E27FC236}">
                <a16:creationId xmlns:a16="http://schemas.microsoft.com/office/drawing/2014/main" id="{135235B5-4C76-B195-80A9-7B7C3EDF9775}"/>
              </a:ext>
            </a:extLst>
          </p:cNvPr>
          <p:cNvSpPr>
            <a:spLocks noGrp="1"/>
          </p:cNvSpPr>
          <p:nvPr>
            <p:ph type="sldNum" sz="quarter" idx="12"/>
          </p:nvPr>
        </p:nvSpPr>
        <p:spPr/>
        <p:txBody>
          <a:bodyPr/>
          <a:lstStyle/>
          <a:p>
            <a:fld id="{6993356B-10FC-46AF-A724-8FFAD717AC5A}" type="slidenum">
              <a:rPr lang="es-ES" smtClean="0"/>
              <a:t>11</a:t>
            </a:fld>
            <a:endParaRPr lang="es-ES"/>
          </a:p>
        </p:txBody>
      </p:sp>
    </p:spTree>
    <p:extLst>
      <p:ext uri="{BB962C8B-B14F-4D97-AF65-F5344CB8AC3E}">
        <p14:creationId xmlns:p14="http://schemas.microsoft.com/office/powerpoint/2010/main" val="153059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1D19D94-47F3-AF73-407B-787C597C878D}"/>
              </a:ext>
            </a:extLst>
          </p:cNvPr>
          <p:cNvSpPr>
            <a:spLocks noGrp="1"/>
          </p:cNvSpPr>
          <p:nvPr>
            <p:ph type="sldNum" sz="quarter" idx="12"/>
          </p:nvPr>
        </p:nvSpPr>
        <p:spPr/>
        <p:txBody>
          <a:bodyPr/>
          <a:lstStyle/>
          <a:p>
            <a:fld id="{6993356B-10FC-46AF-A724-8FFAD717AC5A}" type="slidenum">
              <a:rPr lang="es-ES" smtClean="0"/>
              <a:t>12</a:t>
            </a:fld>
            <a:endParaRPr lang="es-ES"/>
          </a:p>
        </p:txBody>
      </p:sp>
      <p:pic>
        <p:nvPicPr>
          <p:cNvPr id="7" name="Imagen 6">
            <a:extLst>
              <a:ext uri="{FF2B5EF4-FFF2-40B4-BE49-F238E27FC236}">
                <a16:creationId xmlns:a16="http://schemas.microsoft.com/office/drawing/2014/main" id="{11D91A81-DA5A-E8A9-6545-24193B08E380}"/>
              </a:ext>
            </a:extLst>
          </p:cNvPr>
          <p:cNvPicPr>
            <a:picLocks noChangeAspect="1"/>
          </p:cNvPicPr>
          <p:nvPr/>
        </p:nvPicPr>
        <p:blipFill rotWithShape="1">
          <a:blip r:embed="rId2">
            <a:extLst>
              <a:ext uri="{28A0092B-C50C-407E-A947-70E740481C1C}">
                <a14:useLocalDpi xmlns:a14="http://schemas.microsoft.com/office/drawing/2010/main" val="0"/>
              </a:ext>
            </a:extLst>
          </a:blip>
          <a:srcRect l="12012" r="10353"/>
          <a:stretch/>
        </p:blipFill>
        <p:spPr>
          <a:xfrm>
            <a:off x="539496" y="136526"/>
            <a:ext cx="6181344" cy="3906326"/>
          </a:xfrm>
          <a:prstGeom prst="rect">
            <a:avLst/>
          </a:prstGeom>
        </p:spPr>
      </p:pic>
      <p:pic>
        <p:nvPicPr>
          <p:cNvPr id="6" name="Marcador de contenido 5">
            <a:extLst>
              <a:ext uri="{FF2B5EF4-FFF2-40B4-BE49-F238E27FC236}">
                <a16:creationId xmlns:a16="http://schemas.microsoft.com/office/drawing/2014/main" id="{842A9BAF-E49F-EEC3-2C1C-BDA9AC2D8C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4975" y="2005012"/>
            <a:ext cx="5808825" cy="4351338"/>
          </a:xfrm>
        </p:spPr>
      </p:pic>
      <p:sp>
        <p:nvSpPr>
          <p:cNvPr id="8" name="CuadroTexto 7">
            <a:extLst>
              <a:ext uri="{FF2B5EF4-FFF2-40B4-BE49-F238E27FC236}">
                <a16:creationId xmlns:a16="http://schemas.microsoft.com/office/drawing/2014/main" id="{DF456FB7-ADA6-60CD-D951-46BB6CD42364}"/>
              </a:ext>
            </a:extLst>
          </p:cNvPr>
          <p:cNvSpPr txBox="1"/>
          <p:nvPr/>
        </p:nvSpPr>
        <p:spPr>
          <a:xfrm>
            <a:off x="100584" y="6538912"/>
            <a:ext cx="5789598" cy="307777"/>
          </a:xfrm>
          <a:prstGeom prst="rect">
            <a:avLst/>
          </a:prstGeom>
          <a:noFill/>
        </p:spPr>
        <p:txBody>
          <a:bodyPr wrap="none" rtlCol="0">
            <a:spAutoFit/>
          </a:bodyPr>
          <a:lstStyle/>
          <a:p>
            <a:r>
              <a:rPr lang="es-ES" sz="1400" dirty="0"/>
              <a:t>https://blogarquitectura2013.wordpress.com/2013/11/15/registros-del-cpu/</a:t>
            </a:r>
          </a:p>
        </p:txBody>
      </p:sp>
    </p:spTree>
    <p:extLst>
      <p:ext uri="{BB962C8B-B14F-4D97-AF65-F5344CB8AC3E}">
        <p14:creationId xmlns:p14="http://schemas.microsoft.com/office/powerpoint/2010/main" val="2831014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608D0-12BA-71C5-FBD6-EC0F256F5DF5}"/>
              </a:ext>
            </a:extLst>
          </p:cNvPr>
          <p:cNvSpPr>
            <a:spLocks noGrp="1"/>
          </p:cNvSpPr>
          <p:nvPr>
            <p:ph type="title"/>
          </p:nvPr>
        </p:nvSpPr>
        <p:spPr/>
        <p:txBody>
          <a:bodyPr/>
          <a:lstStyle/>
          <a:p>
            <a:r>
              <a:rPr lang="es-ES" dirty="0"/>
              <a:t>¿Cómo almacena los datos que va necesitando la CPU?</a:t>
            </a:r>
          </a:p>
        </p:txBody>
      </p:sp>
      <p:sp>
        <p:nvSpPr>
          <p:cNvPr id="3" name="Marcador de contenido 2">
            <a:extLst>
              <a:ext uri="{FF2B5EF4-FFF2-40B4-BE49-F238E27FC236}">
                <a16:creationId xmlns:a16="http://schemas.microsoft.com/office/drawing/2014/main" id="{7E3AF673-F1E6-EE26-BCC9-69C7FFB405AC}"/>
              </a:ext>
            </a:extLst>
          </p:cNvPr>
          <p:cNvSpPr>
            <a:spLocks noGrp="1"/>
          </p:cNvSpPr>
          <p:nvPr>
            <p:ph idx="1"/>
          </p:nvPr>
        </p:nvSpPr>
        <p:spPr/>
        <p:txBody>
          <a:bodyPr/>
          <a:lstStyle/>
          <a:p>
            <a:pPr marL="0" indent="0">
              <a:buNone/>
            </a:pPr>
            <a:r>
              <a:rPr lang="es-ES" dirty="0"/>
              <a:t>En </a:t>
            </a:r>
            <a:r>
              <a:rPr lang="es-ES" b="1" dirty="0"/>
              <a:t>REGISTROS</a:t>
            </a:r>
          </a:p>
          <a:p>
            <a:pPr lvl="1"/>
            <a:r>
              <a:rPr lang="es-ES" dirty="0"/>
              <a:t>De propósito general</a:t>
            </a:r>
          </a:p>
          <a:p>
            <a:pPr lvl="1"/>
            <a:r>
              <a:rPr lang="es-ES" dirty="0"/>
              <a:t>De instrucción</a:t>
            </a:r>
          </a:p>
          <a:p>
            <a:pPr lvl="1"/>
            <a:r>
              <a:rPr lang="es-ES" dirty="0"/>
              <a:t>De dirección de memoria</a:t>
            </a:r>
          </a:p>
          <a:p>
            <a:pPr lvl="1"/>
            <a:r>
              <a:rPr lang="es-ES" dirty="0"/>
              <a:t>De intercambio de memoria</a:t>
            </a:r>
          </a:p>
          <a:p>
            <a:pPr lvl="1"/>
            <a:r>
              <a:rPr lang="es-ES" dirty="0"/>
              <a:t>De estado</a:t>
            </a:r>
          </a:p>
          <a:p>
            <a:pPr lvl="1"/>
            <a:r>
              <a:rPr lang="es-ES" dirty="0"/>
              <a:t>Acumulador</a:t>
            </a:r>
          </a:p>
          <a:p>
            <a:pPr lvl="1"/>
            <a:r>
              <a:rPr lang="es-ES" dirty="0"/>
              <a:t>Contador de programa </a:t>
            </a:r>
          </a:p>
          <a:p>
            <a:pPr lvl="1"/>
            <a:r>
              <a:rPr lang="es-ES" dirty="0"/>
              <a:t>Puntero de pila</a:t>
            </a:r>
          </a:p>
          <a:p>
            <a:pPr lvl="1"/>
            <a:r>
              <a:rPr lang="es-ES" dirty="0"/>
              <a:t>Etc.</a:t>
            </a:r>
          </a:p>
        </p:txBody>
      </p:sp>
      <p:sp>
        <p:nvSpPr>
          <p:cNvPr id="4" name="Marcador de número de diapositiva 3">
            <a:extLst>
              <a:ext uri="{FF2B5EF4-FFF2-40B4-BE49-F238E27FC236}">
                <a16:creationId xmlns:a16="http://schemas.microsoft.com/office/drawing/2014/main" id="{135235B5-4C76-B195-80A9-7B7C3EDF9775}"/>
              </a:ext>
            </a:extLst>
          </p:cNvPr>
          <p:cNvSpPr>
            <a:spLocks noGrp="1"/>
          </p:cNvSpPr>
          <p:nvPr>
            <p:ph type="sldNum" sz="quarter" idx="12"/>
          </p:nvPr>
        </p:nvSpPr>
        <p:spPr/>
        <p:txBody>
          <a:bodyPr/>
          <a:lstStyle/>
          <a:p>
            <a:fld id="{6993356B-10FC-46AF-A724-8FFAD717AC5A}" type="slidenum">
              <a:rPr lang="es-ES" smtClean="0"/>
              <a:t>13</a:t>
            </a:fld>
            <a:endParaRPr lang="es-ES"/>
          </a:p>
        </p:txBody>
      </p:sp>
    </p:spTree>
    <p:extLst>
      <p:ext uri="{BB962C8B-B14F-4D97-AF65-F5344CB8AC3E}">
        <p14:creationId xmlns:p14="http://schemas.microsoft.com/office/powerpoint/2010/main" val="319665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C61676-5678-88EC-F261-E04D9339F9BF}"/>
              </a:ext>
            </a:extLst>
          </p:cNvPr>
          <p:cNvSpPr>
            <a:spLocks noGrp="1"/>
          </p:cNvSpPr>
          <p:nvPr>
            <p:ph type="title"/>
          </p:nvPr>
        </p:nvSpPr>
        <p:spPr/>
        <p:txBody>
          <a:bodyPr/>
          <a:lstStyle/>
          <a:p>
            <a:r>
              <a:rPr lang="es-ES" dirty="0"/>
              <a:t>¿Qué tiene dentro un microprocesador?</a:t>
            </a:r>
          </a:p>
        </p:txBody>
      </p:sp>
      <p:sp>
        <p:nvSpPr>
          <p:cNvPr id="4" name="Marcador de número de diapositiva 3">
            <a:extLst>
              <a:ext uri="{FF2B5EF4-FFF2-40B4-BE49-F238E27FC236}">
                <a16:creationId xmlns:a16="http://schemas.microsoft.com/office/drawing/2014/main" id="{C77A1655-C2A4-3BD9-D2C7-0A01D6060D61}"/>
              </a:ext>
            </a:extLst>
          </p:cNvPr>
          <p:cNvSpPr>
            <a:spLocks noGrp="1"/>
          </p:cNvSpPr>
          <p:nvPr>
            <p:ph type="sldNum" sz="quarter" idx="12"/>
          </p:nvPr>
        </p:nvSpPr>
        <p:spPr/>
        <p:txBody>
          <a:bodyPr/>
          <a:lstStyle/>
          <a:p>
            <a:fld id="{6993356B-10FC-46AF-A724-8FFAD717AC5A}" type="slidenum">
              <a:rPr lang="es-ES" smtClean="0"/>
              <a:t>14</a:t>
            </a:fld>
            <a:endParaRPr lang="es-ES"/>
          </a:p>
        </p:txBody>
      </p:sp>
      <p:pic>
        <p:nvPicPr>
          <p:cNvPr id="6" name="Imagen 5">
            <a:extLst>
              <a:ext uri="{FF2B5EF4-FFF2-40B4-BE49-F238E27FC236}">
                <a16:creationId xmlns:a16="http://schemas.microsoft.com/office/drawing/2014/main" id="{9C25B37D-15C4-D45E-B46B-7EEC1E03C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572" y="1932781"/>
            <a:ext cx="5619750" cy="4181475"/>
          </a:xfrm>
          <a:prstGeom prst="rect">
            <a:avLst/>
          </a:prstGeom>
        </p:spPr>
      </p:pic>
      <p:sp>
        <p:nvSpPr>
          <p:cNvPr id="7" name="CuadroTexto 6">
            <a:extLst>
              <a:ext uri="{FF2B5EF4-FFF2-40B4-BE49-F238E27FC236}">
                <a16:creationId xmlns:a16="http://schemas.microsoft.com/office/drawing/2014/main" id="{7D1ABED6-B5CA-8486-1772-72EB26B78B2B}"/>
              </a:ext>
            </a:extLst>
          </p:cNvPr>
          <p:cNvSpPr txBox="1"/>
          <p:nvPr/>
        </p:nvSpPr>
        <p:spPr>
          <a:xfrm>
            <a:off x="1567775" y="6083340"/>
            <a:ext cx="8667344" cy="307777"/>
          </a:xfrm>
          <a:prstGeom prst="rect">
            <a:avLst/>
          </a:prstGeom>
          <a:noFill/>
        </p:spPr>
        <p:txBody>
          <a:bodyPr wrap="square" rtlCol="0">
            <a:spAutoFit/>
          </a:bodyPr>
          <a:lstStyle/>
          <a:p>
            <a:pPr algn="ctr"/>
            <a:r>
              <a:rPr lang="es-ES" sz="1400" dirty="0"/>
              <a:t>https://toughpigs.com/fragglenomics/</a:t>
            </a:r>
          </a:p>
        </p:txBody>
      </p:sp>
    </p:spTree>
    <p:extLst>
      <p:ext uri="{BB962C8B-B14F-4D97-AF65-F5344CB8AC3E}">
        <p14:creationId xmlns:p14="http://schemas.microsoft.com/office/powerpoint/2010/main" val="2356064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CECCF3-B0DE-4B1B-506E-E441701BBD33}"/>
              </a:ext>
            </a:extLst>
          </p:cNvPr>
          <p:cNvSpPr>
            <a:spLocks noGrp="1"/>
          </p:cNvSpPr>
          <p:nvPr>
            <p:ph type="title"/>
          </p:nvPr>
        </p:nvSpPr>
        <p:spPr/>
        <p:txBody>
          <a:bodyPr/>
          <a:lstStyle/>
          <a:p>
            <a:r>
              <a:rPr lang="es-ES" dirty="0"/>
              <a:t>Cuántos?....</a:t>
            </a:r>
          </a:p>
        </p:txBody>
      </p:sp>
      <p:pic>
        <p:nvPicPr>
          <p:cNvPr id="6" name="Marcador de contenido 5">
            <a:extLst>
              <a:ext uri="{FF2B5EF4-FFF2-40B4-BE49-F238E27FC236}">
                <a16:creationId xmlns:a16="http://schemas.microsoft.com/office/drawing/2014/main" id="{1E74DC3A-FE54-E21F-5B3B-4A8BAFBFC32A}"/>
              </a:ext>
            </a:extLst>
          </p:cNvPr>
          <p:cNvPicPr>
            <a:picLocks noGrp="1" noChangeAspect="1"/>
          </p:cNvPicPr>
          <p:nvPr>
            <p:ph idx="1"/>
          </p:nvPr>
        </p:nvPicPr>
        <p:blipFill>
          <a:blip r:embed="rId2"/>
          <a:stretch>
            <a:fillRect/>
          </a:stretch>
        </p:blipFill>
        <p:spPr>
          <a:xfrm>
            <a:off x="2781300" y="2777331"/>
            <a:ext cx="6629400" cy="2447925"/>
          </a:xfrm>
        </p:spPr>
      </p:pic>
      <p:sp>
        <p:nvSpPr>
          <p:cNvPr id="4" name="Marcador de número de diapositiva 3">
            <a:extLst>
              <a:ext uri="{FF2B5EF4-FFF2-40B4-BE49-F238E27FC236}">
                <a16:creationId xmlns:a16="http://schemas.microsoft.com/office/drawing/2014/main" id="{409CF7B2-CA53-2E36-5D03-B8CF701A9B74}"/>
              </a:ext>
            </a:extLst>
          </p:cNvPr>
          <p:cNvSpPr>
            <a:spLocks noGrp="1"/>
          </p:cNvSpPr>
          <p:nvPr>
            <p:ph type="sldNum" sz="quarter" idx="12"/>
          </p:nvPr>
        </p:nvSpPr>
        <p:spPr/>
        <p:txBody>
          <a:bodyPr/>
          <a:lstStyle/>
          <a:p>
            <a:fld id="{6993356B-10FC-46AF-A724-8FFAD717AC5A}" type="slidenum">
              <a:rPr lang="es-ES" smtClean="0"/>
              <a:t>15</a:t>
            </a:fld>
            <a:endParaRPr lang="es-ES"/>
          </a:p>
        </p:txBody>
      </p:sp>
    </p:spTree>
    <p:extLst>
      <p:ext uri="{BB962C8B-B14F-4D97-AF65-F5344CB8AC3E}">
        <p14:creationId xmlns:p14="http://schemas.microsoft.com/office/powerpoint/2010/main" val="190274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5C485509-4E2E-BA82-23BA-765261499C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9878" y="136525"/>
            <a:ext cx="8501923" cy="5535295"/>
          </a:xfrm>
        </p:spPr>
      </p:pic>
      <p:sp>
        <p:nvSpPr>
          <p:cNvPr id="4" name="Marcador de número de diapositiva 3">
            <a:extLst>
              <a:ext uri="{FF2B5EF4-FFF2-40B4-BE49-F238E27FC236}">
                <a16:creationId xmlns:a16="http://schemas.microsoft.com/office/drawing/2014/main" id="{31B39AD0-35C8-A683-B810-0CBA414EEA0D}"/>
              </a:ext>
            </a:extLst>
          </p:cNvPr>
          <p:cNvSpPr>
            <a:spLocks noGrp="1"/>
          </p:cNvSpPr>
          <p:nvPr>
            <p:ph type="sldNum" sz="quarter" idx="12"/>
          </p:nvPr>
        </p:nvSpPr>
        <p:spPr/>
        <p:txBody>
          <a:bodyPr/>
          <a:lstStyle/>
          <a:p>
            <a:fld id="{6993356B-10FC-46AF-A724-8FFAD717AC5A}" type="slidenum">
              <a:rPr lang="es-ES" smtClean="0"/>
              <a:t>16</a:t>
            </a:fld>
            <a:endParaRPr lang="es-ES"/>
          </a:p>
        </p:txBody>
      </p:sp>
      <p:sp>
        <p:nvSpPr>
          <p:cNvPr id="7" name="CuadroTexto 6">
            <a:extLst>
              <a:ext uri="{FF2B5EF4-FFF2-40B4-BE49-F238E27FC236}">
                <a16:creationId xmlns:a16="http://schemas.microsoft.com/office/drawing/2014/main" id="{5DA6DCC1-BFCB-D066-D12C-DF364C7BE112}"/>
              </a:ext>
            </a:extLst>
          </p:cNvPr>
          <p:cNvSpPr txBox="1"/>
          <p:nvPr/>
        </p:nvSpPr>
        <p:spPr>
          <a:xfrm>
            <a:off x="64008" y="6538912"/>
            <a:ext cx="5435078" cy="307777"/>
          </a:xfrm>
          <a:prstGeom prst="rect">
            <a:avLst/>
          </a:prstGeom>
          <a:noFill/>
        </p:spPr>
        <p:txBody>
          <a:bodyPr wrap="none" rtlCol="0">
            <a:spAutoFit/>
          </a:bodyPr>
          <a:lstStyle/>
          <a:p>
            <a:r>
              <a:rPr lang="es-ES" sz="1400" dirty="0"/>
              <a:t>https://granrevoluciondelaelectronica.usal.es/computacion/sabias-que/</a:t>
            </a:r>
          </a:p>
        </p:txBody>
      </p:sp>
    </p:spTree>
    <p:extLst>
      <p:ext uri="{BB962C8B-B14F-4D97-AF65-F5344CB8AC3E}">
        <p14:creationId xmlns:p14="http://schemas.microsoft.com/office/powerpoint/2010/main" val="65863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540FE397-9397-161F-45CB-14879BE1E5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05672" y="136525"/>
            <a:ext cx="3032624" cy="5831970"/>
          </a:xfrm>
        </p:spPr>
      </p:pic>
      <p:sp>
        <p:nvSpPr>
          <p:cNvPr id="4" name="Marcador de número de diapositiva 3">
            <a:extLst>
              <a:ext uri="{FF2B5EF4-FFF2-40B4-BE49-F238E27FC236}">
                <a16:creationId xmlns:a16="http://schemas.microsoft.com/office/drawing/2014/main" id="{507C554E-B929-79B8-6149-A564BA643636}"/>
              </a:ext>
            </a:extLst>
          </p:cNvPr>
          <p:cNvSpPr>
            <a:spLocks noGrp="1"/>
          </p:cNvSpPr>
          <p:nvPr>
            <p:ph type="sldNum" sz="quarter" idx="12"/>
          </p:nvPr>
        </p:nvSpPr>
        <p:spPr/>
        <p:txBody>
          <a:bodyPr/>
          <a:lstStyle/>
          <a:p>
            <a:fld id="{6993356B-10FC-46AF-A724-8FFAD717AC5A}" type="slidenum">
              <a:rPr lang="es-ES" smtClean="0"/>
              <a:t>17</a:t>
            </a:fld>
            <a:endParaRPr lang="es-ES"/>
          </a:p>
        </p:txBody>
      </p:sp>
      <p:pic>
        <p:nvPicPr>
          <p:cNvPr id="10" name="Imagen 9">
            <a:extLst>
              <a:ext uri="{FF2B5EF4-FFF2-40B4-BE49-F238E27FC236}">
                <a16:creationId xmlns:a16="http://schemas.microsoft.com/office/drawing/2014/main" id="{003C8549-7B5C-E10E-42F8-4C848CA62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43" y="0"/>
            <a:ext cx="4829578" cy="3429000"/>
          </a:xfrm>
          <a:prstGeom prst="rect">
            <a:avLst/>
          </a:prstGeom>
        </p:spPr>
      </p:pic>
      <p:sp>
        <p:nvSpPr>
          <p:cNvPr id="11" name="CuadroTexto 10">
            <a:extLst>
              <a:ext uri="{FF2B5EF4-FFF2-40B4-BE49-F238E27FC236}">
                <a16:creationId xmlns:a16="http://schemas.microsoft.com/office/drawing/2014/main" id="{8B87FAD1-CDB0-21BC-1C64-243889E0FABE}"/>
              </a:ext>
            </a:extLst>
          </p:cNvPr>
          <p:cNvSpPr txBox="1"/>
          <p:nvPr/>
        </p:nvSpPr>
        <p:spPr>
          <a:xfrm>
            <a:off x="4618832" y="3158728"/>
            <a:ext cx="837089" cy="369332"/>
          </a:xfrm>
          <a:prstGeom prst="rect">
            <a:avLst/>
          </a:prstGeom>
          <a:noFill/>
        </p:spPr>
        <p:txBody>
          <a:bodyPr wrap="none" rtlCol="0">
            <a:spAutoFit/>
          </a:bodyPr>
          <a:lstStyle/>
          <a:p>
            <a:r>
              <a:rPr lang="es-ES" dirty="0"/>
              <a:t>SILICIO</a:t>
            </a:r>
          </a:p>
        </p:txBody>
      </p:sp>
      <p:sp>
        <p:nvSpPr>
          <p:cNvPr id="12" name="CuadroTexto 11">
            <a:extLst>
              <a:ext uri="{FF2B5EF4-FFF2-40B4-BE49-F238E27FC236}">
                <a16:creationId xmlns:a16="http://schemas.microsoft.com/office/drawing/2014/main" id="{D6045797-9A1B-2912-9D42-8BCD0D7931E2}"/>
              </a:ext>
            </a:extLst>
          </p:cNvPr>
          <p:cNvSpPr txBox="1"/>
          <p:nvPr/>
        </p:nvSpPr>
        <p:spPr>
          <a:xfrm>
            <a:off x="8545624" y="4486656"/>
            <a:ext cx="915507" cy="369332"/>
          </a:xfrm>
          <a:prstGeom prst="rect">
            <a:avLst/>
          </a:prstGeom>
          <a:noFill/>
        </p:spPr>
        <p:txBody>
          <a:bodyPr wrap="none" rtlCol="0">
            <a:spAutoFit/>
          </a:bodyPr>
          <a:lstStyle/>
          <a:p>
            <a:r>
              <a:rPr lang="es-ES" dirty="0"/>
              <a:t>COLTÁN</a:t>
            </a:r>
          </a:p>
        </p:txBody>
      </p:sp>
    </p:spTree>
    <p:extLst>
      <p:ext uri="{BB962C8B-B14F-4D97-AF65-F5344CB8AC3E}">
        <p14:creationId xmlns:p14="http://schemas.microsoft.com/office/powerpoint/2010/main" val="47554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7F6F8AA-8793-FBC6-0747-5264A14DD151}"/>
              </a:ext>
            </a:extLst>
          </p:cNvPr>
          <p:cNvSpPr>
            <a:spLocks noGrp="1"/>
          </p:cNvSpPr>
          <p:nvPr>
            <p:ph type="sldNum" sz="quarter" idx="12"/>
          </p:nvPr>
        </p:nvSpPr>
        <p:spPr/>
        <p:txBody>
          <a:bodyPr/>
          <a:lstStyle/>
          <a:p>
            <a:fld id="{6993356B-10FC-46AF-A724-8FFAD717AC5A}" type="slidenum">
              <a:rPr lang="es-ES" smtClean="0"/>
              <a:t>18</a:t>
            </a:fld>
            <a:endParaRPr lang="es-ES"/>
          </a:p>
        </p:txBody>
      </p:sp>
      <p:pic>
        <p:nvPicPr>
          <p:cNvPr id="6" name="Imagen 5">
            <a:hlinkClick r:id="rId2"/>
            <a:extLst>
              <a:ext uri="{FF2B5EF4-FFF2-40B4-BE49-F238E27FC236}">
                <a16:creationId xmlns:a16="http://schemas.microsoft.com/office/drawing/2014/main" id="{E894401E-9F6D-B6A7-633D-B42771629515}"/>
              </a:ext>
            </a:extLst>
          </p:cNvPr>
          <p:cNvPicPr>
            <a:picLocks noChangeAspect="1"/>
          </p:cNvPicPr>
          <p:nvPr/>
        </p:nvPicPr>
        <p:blipFill>
          <a:blip r:embed="rId3"/>
          <a:stretch>
            <a:fillRect/>
          </a:stretch>
        </p:blipFill>
        <p:spPr>
          <a:xfrm>
            <a:off x="1702806" y="413094"/>
            <a:ext cx="8786388" cy="5991225"/>
          </a:xfrm>
          <a:prstGeom prst="rect">
            <a:avLst/>
          </a:prstGeom>
        </p:spPr>
      </p:pic>
    </p:spTree>
    <p:extLst>
      <p:ext uri="{BB962C8B-B14F-4D97-AF65-F5344CB8AC3E}">
        <p14:creationId xmlns:p14="http://schemas.microsoft.com/office/powerpoint/2010/main" val="185080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D04494-74C5-DAAB-240D-ED7D0E949AD6}"/>
              </a:ext>
            </a:extLst>
          </p:cNvPr>
          <p:cNvSpPr>
            <a:spLocks noGrp="1"/>
          </p:cNvSpPr>
          <p:nvPr>
            <p:ph type="title"/>
          </p:nvPr>
        </p:nvSpPr>
        <p:spPr/>
        <p:txBody>
          <a:bodyPr/>
          <a:lstStyle/>
          <a:p>
            <a:r>
              <a:rPr lang="es-ES" dirty="0"/>
              <a:t>Evolución de los microprocesadores</a:t>
            </a:r>
          </a:p>
        </p:txBody>
      </p:sp>
      <p:sp>
        <p:nvSpPr>
          <p:cNvPr id="3" name="Marcador de contenido 2">
            <a:extLst>
              <a:ext uri="{FF2B5EF4-FFF2-40B4-BE49-F238E27FC236}">
                <a16:creationId xmlns:a16="http://schemas.microsoft.com/office/drawing/2014/main" id="{62FF4B9C-352F-F3E0-E063-74A5A94D13D9}"/>
              </a:ext>
            </a:extLst>
          </p:cNvPr>
          <p:cNvSpPr>
            <a:spLocks noGrp="1"/>
          </p:cNvSpPr>
          <p:nvPr>
            <p:ph idx="1"/>
          </p:nvPr>
        </p:nvSpPr>
        <p:spPr>
          <a:xfrm>
            <a:off x="838200" y="1825625"/>
            <a:ext cx="10515600" cy="1964497"/>
          </a:xfrm>
        </p:spPr>
        <p:txBody>
          <a:bodyPr>
            <a:normAutofit/>
          </a:bodyPr>
          <a:lstStyle/>
          <a:p>
            <a:pPr marL="0" indent="0">
              <a:buNone/>
            </a:pPr>
            <a:r>
              <a:rPr lang="es-ES" dirty="0"/>
              <a:t>El </a:t>
            </a:r>
            <a:r>
              <a:rPr lang="es-ES" b="1" dirty="0"/>
              <a:t>Intel 4004 (1971) </a:t>
            </a:r>
          </a:p>
          <a:p>
            <a:pPr marL="0" indent="0">
              <a:buNone/>
            </a:pPr>
            <a:r>
              <a:rPr lang="es-ES" b="1" dirty="0"/>
              <a:t>	-&gt;</a:t>
            </a:r>
            <a:r>
              <a:rPr lang="es-ES" dirty="0"/>
              <a:t> poco más de 2000 transistores</a:t>
            </a:r>
            <a:br>
              <a:rPr lang="es-ES" dirty="0"/>
            </a:br>
            <a:r>
              <a:rPr lang="es-ES" dirty="0"/>
              <a:t>	</a:t>
            </a:r>
            <a:r>
              <a:rPr lang="es-ES" b="1" dirty="0"/>
              <a:t>-&gt;</a:t>
            </a:r>
            <a:r>
              <a:rPr lang="es-ES" dirty="0"/>
              <a:t> operaba a frecuencias de reloj de 700 KHz</a:t>
            </a:r>
            <a:br>
              <a:rPr lang="es-ES" dirty="0"/>
            </a:br>
            <a:r>
              <a:rPr lang="es-ES" dirty="0"/>
              <a:t>	</a:t>
            </a:r>
            <a:r>
              <a:rPr lang="es-ES" b="1" dirty="0"/>
              <a:t>-&gt; </a:t>
            </a:r>
            <a:r>
              <a:rPr lang="es-ES" dirty="0"/>
              <a:t>con un tamaño de registros de 4 bits. </a:t>
            </a:r>
          </a:p>
        </p:txBody>
      </p:sp>
      <p:sp>
        <p:nvSpPr>
          <p:cNvPr id="4" name="Marcador de número de diapositiva 3">
            <a:extLst>
              <a:ext uri="{FF2B5EF4-FFF2-40B4-BE49-F238E27FC236}">
                <a16:creationId xmlns:a16="http://schemas.microsoft.com/office/drawing/2014/main" id="{5675CAE3-D79A-A0A7-16A0-819119604107}"/>
              </a:ext>
            </a:extLst>
          </p:cNvPr>
          <p:cNvSpPr>
            <a:spLocks noGrp="1"/>
          </p:cNvSpPr>
          <p:nvPr>
            <p:ph type="sldNum" sz="quarter" idx="12"/>
          </p:nvPr>
        </p:nvSpPr>
        <p:spPr/>
        <p:txBody>
          <a:bodyPr/>
          <a:lstStyle/>
          <a:p>
            <a:fld id="{6993356B-10FC-46AF-A724-8FFAD717AC5A}" type="slidenum">
              <a:rPr lang="es-ES" smtClean="0"/>
              <a:t>19</a:t>
            </a:fld>
            <a:endParaRPr lang="es-ES"/>
          </a:p>
        </p:txBody>
      </p:sp>
      <p:sp>
        <p:nvSpPr>
          <p:cNvPr id="7" name="Marcador de contenido 2">
            <a:extLst>
              <a:ext uri="{FF2B5EF4-FFF2-40B4-BE49-F238E27FC236}">
                <a16:creationId xmlns:a16="http://schemas.microsoft.com/office/drawing/2014/main" id="{22361B89-8007-2FD6-58BD-2F9B4CB5ADBD}"/>
              </a:ext>
            </a:extLst>
          </p:cNvPr>
          <p:cNvSpPr txBox="1">
            <a:spLocks/>
          </p:cNvSpPr>
          <p:nvPr/>
        </p:nvSpPr>
        <p:spPr>
          <a:xfrm>
            <a:off x="838200" y="4090987"/>
            <a:ext cx="10515600" cy="1964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El </a:t>
            </a:r>
            <a:r>
              <a:rPr lang="es-ES" b="1" dirty="0"/>
              <a:t>Intel 80286 (1982)</a:t>
            </a:r>
            <a:r>
              <a:rPr lang="es-ES" dirty="0"/>
              <a:t> del IBM PC</a:t>
            </a:r>
          </a:p>
          <a:p>
            <a:pPr marL="0" indent="0">
              <a:buNone/>
            </a:pPr>
            <a:r>
              <a:rPr lang="es-ES" dirty="0"/>
              <a:t>	</a:t>
            </a:r>
            <a:r>
              <a:rPr lang="es-ES" b="1" dirty="0"/>
              <a:t>-&gt; </a:t>
            </a:r>
            <a:r>
              <a:rPr lang="es-ES" dirty="0"/>
              <a:t>134000 transistores</a:t>
            </a:r>
            <a:br>
              <a:rPr lang="es-ES" dirty="0"/>
            </a:br>
            <a:r>
              <a:rPr lang="es-ES" dirty="0"/>
              <a:t>	</a:t>
            </a:r>
            <a:r>
              <a:rPr lang="es-ES" b="1" dirty="0"/>
              <a:t>-&gt; </a:t>
            </a:r>
            <a:r>
              <a:rPr lang="es-ES" dirty="0"/>
              <a:t>funcionaba con registros de 16 bits</a:t>
            </a:r>
            <a:br>
              <a:rPr lang="es-ES" dirty="0"/>
            </a:br>
            <a:r>
              <a:rPr lang="es-ES" dirty="0"/>
              <a:t>	</a:t>
            </a:r>
            <a:r>
              <a:rPr lang="es-ES" b="1" dirty="0"/>
              <a:t>-&gt; </a:t>
            </a:r>
            <a:r>
              <a:rPr lang="es-ES" dirty="0"/>
              <a:t>trabajaba a frecuencias de hasta 25 MHz.</a:t>
            </a:r>
          </a:p>
        </p:txBody>
      </p:sp>
    </p:spTree>
    <p:extLst>
      <p:ext uri="{BB962C8B-B14F-4D97-AF65-F5344CB8AC3E}">
        <p14:creationId xmlns:p14="http://schemas.microsoft.com/office/powerpoint/2010/main" val="98040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74075E-F013-08A8-437E-21C2BE343793}"/>
              </a:ext>
            </a:extLst>
          </p:cNvPr>
          <p:cNvSpPr>
            <a:spLocks noGrp="1"/>
          </p:cNvSpPr>
          <p:nvPr>
            <p:ph type="title"/>
          </p:nvPr>
        </p:nvSpPr>
        <p:spPr/>
        <p:txBody>
          <a:bodyPr/>
          <a:lstStyle/>
          <a:p>
            <a:r>
              <a:rPr lang="es-ES" dirty="0"/>
              <a:t>Recordamos…</a:t>
            </a:r>
          </a:p>
        </p:txBody>
      </p:sp>
      <p:sp>
        <p:nvSpPr>
          <p:cNvPr id="3" name="Marcador de contenido 2">
            <a:extLst>
              <a:ext uri="{FF2B5EF4-FFF2-40B4-BE49-F238E27FC236}">
                <a16:creationId xmlns:a16="http://schemas.microsoft.com/office/drawing/2014/main" id="{9C9025C1-D82C-8F51-E055-C5BDEB209026}"/>
              </a:ext>
            </a:extLst>
          </p:cNvPr>
          <p:cNvSpPr>
            <a:spLocks noGrp="1"/>
          </p:cNvSpPr>
          <p:nvPr>
            <p:ph idx="1"/>
          </p:nvPr>
        </p:nvSpPr>
        <p:spPr/>
        <p:txBody>
          <a:bodyPr>
            <a:normAutofit/>
          </a:bodyPr>
          <a:lstStyle/>
          <a:p>
            <a:pPr marL="0" indent="0" algn="ctr">
              <a:buNone/>
            </a:pPr>
            <a:r>
              <a:rPr lang="es-ES" sz="7200" dirty="0"/>
              <a:t>CPU?</a:t>
            </a:r>
          </a:p>
        </p:txBody>
      </p:sp>
      <p:sp>
        <p:nvSpPr>
          <p:cNvPr id="4" name="Marcador de número de diapositiva 3">
            <a:extLst>
              <a:ext uri="{FF2B5EF4-FFF2-40B4-BE49-F238E27FC236}">
                <a16:creationId xmlns:a16="http://schemas.microsoft.com/office/drawing/2014/main" id="{0ED80BE7-51E6-ADCD-E757-2CFA95F4C39D}"/>
              </a:ext>
            </a:extLst>
          </p:cNvPr>
          <p:cNvSpPr>
            <a:spLocks noGrp="1"/>
          </p:cNvSpPr>
          <p:nvPr>
            <p:ph type="sldNum" sz="quarter" idx="12"/>
          </p:nvPr>
        </p:nvSpPr>
        <p:spPr/>
        <p:txBody>
          <a:bodyPr/>
          <a:lstStyle/>
          <a:p>
            <a:fld id="{6993356B-10FC-46AF-A724-8FFAD717AC5A}" type="slidenum">
              <a:rPr lang="es-ES" smtClean="0"/>
              <a:t>2</a:t>
            </a:fld>
            <a:endParaRPr lang="es-ES"/>
          </a:p>
        </p:txBody>
      </p:sp>
    </p:spTree>
    <p:extLst>
      <p:ext uri="{BB962C8B-B14F-4D97-AF65-F5344CB8AC3E}">
        <p14:creationId xmlns:p14="http://schemas.microsoft.com/office/powerpoint/2010/main" val="2385322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D04494-74C5-DAAB-240D-ED7D0E949AD6}"/>
              </a:ext>
            </a:extLst>
          </p:cNvPr>
          <p:cNvSpPr>
            <a:spLocks noGrp="1"/>
          </p:cNvSpPr>
          <p:nvPr>
            <p:ph type="title"/>
          </p:nvPr>
        </p:nvSpPr>
        <p:spPr/>
        <p:txBody>
          <a:bodyPr/>
          <a:lstStyle/>
          <a:p>
            <a:r>
              <a:rPr lang="es-ES" dirty="0"/>
              <a:t>Evolución de los microprocesadores</a:t>
            </a:r>
          </a:p>
        </p:txBody>
      </p:sp>
      <p:sp>
        <p:nvSpPr>
          <p:cNvPr id="4" name="Marcador de número de diapositiva 3">
            <a:extLst>
              <a:ext uri="{FF2B5EF4-FFF2-40B4-BE49-F238E27FC236}">
                <a16:creationId xmlns:a16="http://schemas.microsoft.com/office/drawing/2014/main" id="{5675CAE3-D79A-A0A7-16A0-819119604107}"/>
              </a:ext>
            </a:extLst>
          </p:cNvPr>
          <p:cNvSpPr>
            <a:spLocks noGrp="1"/>
          </p:cNvSpPr>
          <p:nvPr>
            <p:ph type="sldNum" sz="quarter" idx="12"/>
          </p:nvPr>
        </p:nvSpPr>
        <p:spPr/>
        <p:txBody>
          <a:bodyPr/>
          <a:lstStyle/>
          <a:p>
            <a:fld id="{6993356B-10FC-46AF-A724-8FFAD717AC5A}" type="slidenum">
              <a:rPr lang="es-ES" smtClean="0"/>
              <a:t>20</a:t>
            </a:fld>
            <a:endParaRPr lang="es-ES"/>
          </a:p>
        </p:txBody>
      </p:sp>
      <p:pic>
        <p:nvPicPr>
          <p:cNvPr id="10" name="Imagen 9">
            <a:extLst>
              <a:ext uri="{FF2B5EF4-FFF2-40B4-BE49-F238E27FC236}">
                <a16:creationId xmlns:a16="http://schemas.microsoft.com/office/drawing/2014/main" id="{A351D358-BD5B-59DA-2C9B-F18C9033E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50" y="1584564"/>
            <a:ext cx="8129852" cy="4877911"/>
          </a:xfrm>
          <a:prstGeom prst="rect">
            <a:avLst/>
          </a:prstGeom>
        </p:spPr>
      </p:pic>
      <p:sp>
        <p:nvSpPr>
          <p:cNvPr id="11" name="CuadroTexto 10">
            <a:extLst>
              <a:ext uri="{FF2B5EF4-FFF2-40B4-BE49-F238E27FC236}">
                <a16:creationId xmlns:a16="http://schemas.microsoft.com/office/drawing/2014/main" id="{677E7BA9-B5A9-3E8D-2755-C59A932F57A8}"/>
              </a:ext>
            </a:extLst>
          </p:cNvPr>
          <p:cNvSpPr txBox="1"/>
          <p:nvPr/>
        </p:nvSpPr>
        <p:spPr>
          <a:xfrm>
            <a:off x="128016" y="6538912"/>
            <a:ext cx="8705088" cy="307777"/>
          </a:xfrm>
          <a:prstGeom prst="rect">
            <a:avLst/>
          </a:prstGeom>
          <a:noFill/>
        </p:spPr>
        <p:txBody>
          <a:bodyPr wrap="square" rtlCol="0">
            <a:spAutoFit/>
          </a:bodyPr>
          <a:lstStyle/>
          <a:p>
            <a:r>
              <a:rPr lang="es-ES" sz="1400" dirty="0"/>
              <a:t>https://comunicampus.org/html/IPT/hard.html</a:t>
            </a:r>
          </a:p>
        </p:txBody>
      </p:sp>
    </p:spTree>
    <p:extLst>
      <p:ext uri="{BB962C8B-B14F-4D97-AF65-F5344CB8AC3E}">
        <p14:creationId xmlns:p14="http://schemas.microsoft.com/office/powerpoint/2010/main" val="2694581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FFB84-B59D-E126-C7A9-717DD9BA1343}"/>
              </a:ext>
            </a:extLst>
          </p:cNvPr>
          <p:cNvSpPr>
            <a:spLocks noGrp="1"/>
          </p:cNvSpPr>
          <p:nvPr>
            <p:ph type="title"/>
          </p:nvPr>
        </p:nvSpPr>
        <p:spPr/>
        <p:txBody>
          <a:bodyPr/>
          <a:lstStyle/>
          <a:p>
            <a:r>
              <a:rPr lang="es-ES" dirty="0"/>
              <a:t>Simulador MOS6502</a:t>
            </a:r>
          </a:p>
        </p:txBody>
      </p:sp>
      <p:sp>
        <p:nvSpPr>
          <p:cNvPr id="4" name="Marcador de número de diapositiva 3">
            <a:extLst>
              <a:ext uri="{FF2B5EF4-FFF2-40B4-BE49-F238E27FC236}">
                <a16:creationId xmlns:a16="http://schemas.microsoft.com/office/drawing/2014/main" id="{FE088E80-2016-4B60-F9F4-F3950251A58A}"/>
              </a:ext>
            </a:extLst>
          </p:cNvPr>
          <p:cNvSpPr>
            <a:spLocks noGrp="1"/>
          </p:cNvSpPr>
          <p:nvPr>
            <p:ph type="sldNum" sz="quarter" idx="12"/>
          </p:nvPr>
        </p:nvSpPr>
        <p:spPr/>
        <p:txBody>
          <a:bodyPr/>
          <a:lstStyle/>
          <a:p>
            <a:fld id="{6993356B-10FC-46AF-A724-8FFAD717AC5A}" type="slidenum">
              <a:rPr lang="es-ES" smtClean="0"/>
              <a:t>21</a:t>
            </a:fld>
            <a:endParaRPr lang="es-ES"/>
          </a:p>
        </p:txBody>
      </p:sp>
      <p:sp>
        <p:nvSpPr>
          <p:cNvPr id="5" name="CuadroTexto 4">
            <a:extLst>
              <a:ext uri="{FF2B5EF4-FFF2-40B4-BE49-F238E27FC236}">
                <a16:creationId xmlns:a16="http://schemas.microsoft.com/office/drawing/2014/main" id="{EC497BB0-38EB-9DF4-EE53-389FD13EC95A}"/>
              </a:ext>
            </a:extLst>
          </p:cNvPr>
          <p:cNvSpPr txBox="1"/>
          <p:nvPr/>
        </p:nvSpPr>
        <p:spPr>
          <a:xfrm>
            <a:off x="87549" y="6463692"/>
            <a:ext cx="6634264" cy="369332"/>
          </a:xfrm>
          <a:prstGeom prst="rect">
            <a:avLst/>
          </a:prstGeom>
          <a:noFill/>
        </p:spPr>
        <p:txBody>
          <a:bodyPr wrap="square" rtlCol="0">
            <a:spAutoFit/>
          </a:bodyPr>
          <a:lstStyle/>
          <a:p>
            <a:r>
              <a:rPr lang="es-ES"/>
              <a:t>http://www.visual6502.org/</a:t>
            </a:r>
            <a:endParaRPr lang="es-ES" dirty="0"/>
          </a:p>
        </p:txBody>
      </p:sp>
      <p:pic>
        <p:nvPicPr>
          <p:cNvPr id="7" name="Imagen 6">
            <a:extLst>
              <a:ext uri="{FF2B5EF4-FFF2-40B4-BE49-F238E27FC236}">
                <a16:creationId xmlns:a16="http://schemas.microsoft.com/office/drawing/2014/main" id="{127C9F8E-468C-B4B6-DD64-F2C9C2AF0A2F}"/>
              </a:ext>
            </a:extLst>
          </p:cNvPr>
          <p:cNvPicPr>
            <a:picLocks noChangeAspect="1"/>
          </p:cNvPicPr>
          <p:nvPr/>
        </p:nvPicPr>
        <p:blipFill>
          <a:blip r:embed="rId2"/>
          <a:stretch>
            <a:fillRect/>
          </a:stretch>
        </p:blipFill>
        <p:spPr>
          <a:xfrm>
            <a:off x="4093233" y="1193149"/>
            <a:ext cx="9703830" cy="5455209"/>
          </a:xfrm>
          <a:prstGeom prst="rect">
            <a:avLst/>
          </a:prstGeom>
        </p:spPr>
      </p:pic>
    </p:spTree>
    <p:extLst>
      <p:ext uri="{BB962C8B-B14F-4D97-AF65-F5344CB8AC3E}">
        <p14:creationId xmlns:p14="http://schemas.microsoft.com/office/powerpoint/2010/main" val="4017609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6A29C6-D70A-86F5-86AB-07F88CDB79DA}"/>
              </a:ext>
            </a:extLst>
          </p:cNvPr>
          <p:cNvSpPr>
            <a:spLocks noGrp="1"/>
          </p:cNvSpPr>
          <p:nvPr>
            <p:ph type="title"/>
          </p:nvPr>
        </p:nvSpPr>
        <p:spPr/>
        <p:txBody>
          <a:bodyPr/>
          <a:lstStyle/>
          <a:p>
            <a:r>
              <a:rPr lang="es-ES" dirty="0"/>
              <a:t>¿Qué es la Ley de Moore?</a:t>
            </a:r>
          </a:p>
        </p:txBody>
      </p:sp>
      <p:sp>
        <p:nvSpPr>
          <p:cNvPr id="4" name="Marcador de número de diapositiva 3">
            <a:extLst>
              <a:ext uri="{FF2B5EF4-FFF2-40B4-BE49-F238E27FC236}">
                <a16:creationId xmlns:a16="http://schemas.microsoft.com/office/drawing/2014/main" id="{23955C4A-3D35-A0DA-6B85-4778C383DAD8}"/>
              </a:ext>
            </a:extLst>
          </p:cNvPr>
          <p:cNvSpPr>
            <a:spLocks noGrp="1"/>
          </p:cNvSpPr>
          <p:nvPr>
            <p:ph type="sldNum" sz="quarter" idx="12"/>
          </p:nvPr>
        </p:nvSpPr>
        <p:spPr/>
        <p:txBody>
          <a:bodyPr/>
          <a:lstStyle/>
          <a:p>
            <a:fld id="{6993356B-10FC-46AF-A724-8FFAD717AC5A}" type="slidenum">
              <a:rPr lang="es-ES" smtClean="0"/>
              <a:t>22</a:t>
            </a:fld>
            <a:endParaRPr lang="es-ES"/>
          </a:p>
        </p:txBody>
      </p:sp>
      <p:pic>
        <p:nvPicPr>
          <p:cNvPr id="5" name="Imagen 4">
            <a:hlinkClick r:id="rId2"/>
            <a:extLst>
              <a:ext uri="{FF2B5EF4-FFF2-40B4-BE49-F238E27FC236}">
                <a16:creationId xmlns:a16="http://schemas.microsoft.com/office/drawing/2014/main" id="{D6F1150A-5D05-15D0-B9D6-09AE92A74714}"/>
              </a:ext>
            </a:extLst>
          </p:cNvPr>
          <p:cNvPicPr>
            <a:picLocks noChangeAspect="1"/>
          </p:cNvPicPr>
          <p:nvPr/>
        </p:nvPicPr>
        <p:blipFill>
          <a:blip r:embed="rId3"/>
          <a:stretch>
            <a:fillRect/>
          </a:stretch>
        </p:blipFill>
        <p:spPr>
          <a:xfrm>
            <a:off x="2044430" y="1524885"/>
            <a:ext cx="7616389" cy="5119105"/>
          </a:xfrm>
          <a:prstGeom prst="rect">
            <a:avLst/>
          </a:prstGeom>
        </p:spPr>
      </p:pic>
    </p:spTree>
    <p:extLst>
      <p:ext uri="{BB962C8B-B14F-4D97-AF65-F5344CB8AC3E}">
        <p14:creationId xmlns:p14="http://schemas.microsoft.com/office/powerpoint/2010/main" val="1802114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6A29C6-D70A-86F5-86AB-07F88CDB79DA}"/>
              </a:ext>
            </a:extLst>
          </p:cNvPr>
          <p:cNvSpPr>
            <a:spLocks noGrp="1"/>
          </p:cNvSpPr>
          <p:nvPr>
            <p:ph type="title"/>
          </p:nvPr>
        </p:nvSpPr>
        <p:spPr/>
        <p:txBody>
          <a:bodyPr/>
          <a:lstStyle/>
          <a:p>
            <a:r>
              <a:rPr lang="es-ES" dirty="0"/>
              <a:t>¿Qué es la Ley de Moore?</a:t>
            </a:r>
          </a:p>
        </p:txBody>
      </p:sp>
      <p:sp>
        <p:nvSpPr>
          <p:cNvPr id="3" name="Marcador de contenido 2">
            <a:extLst>
              <a:ext uri="{FF2B5EF4-FFF2-40B4-BE49-F238E27FC236}">
                <a16:creationId xmlns:a16="http://schemas.microsoft.com/office/drawing/2014/main" id="{CCDFB5AC-A45E-8A90-5B12-48FFB12EC045}"/>
              </a:ext>
            </a:extLst>
          </p:cNvPr>
          <p:cNvSpPr>
            <a:spLocks noGrp="1"/>
          </p:cNvSpPr>
          <p:nvPr>
            <p:ph idx="1"/>
          </p:nvPr>
        </p:nvSpPr>
        <p:spPr>
          <a:xfrm>
            <a:off x="3764280" y="2334704"/>
            <a:ext cx="4846320" cy="2188591"/>
          </a:xfrm>
        </p:spPr>
        <p:txBody>
          <a:bodyPr>
            <a:normAutofit fontScale="92500"/>
          </a:bodyPr>
          <a:lstStyle/>
          <a:p>
            <a:pPr marL="0" indent="0" algn="ctr">
              <a:buNone/>
            </a:pPr>
            <a:r>
              <a:rPr lang="es-ES" sz="3600" i="1" dirty="0">
                <a:solidFill>
                  <a:schemeClr val="bg1">
                    <a:lumMod val="65000"/>
                  </a:schemeClr>
                </a:solidFill>
              </a:rPr>
              <a:t>“aproximadamente cada 2 años se duplica </a:t>
            </a:r>
            <a:br>
              <a:rPr lang="es-ES" sz="3600" i="1" dirty="0">
                <a:solidFill>
                  <a:schemeClr val="bg1">
                    <a:lumMod val="65000"/>
                  </a:schemeClr>
                </a:solidFill>
              </a:rPr>
            </a:br>
            <a:r>
              <a:rPr lang="es-ES" sz="3600" i="1" dirty="0">
                <a:solidFill>
                  <a:schemeClr val="bg1">
                    <a:lumMod val="65000"/>
                  </a:schemeClr>
                </a:solidFill>
              </a:rPr>
              <a:t>el número de transistores </a:t>
            </a:r>
            <a:br>
              <a:rPr lang="es-ES" sz="3600" i="1" dirty="0">
                <a:solidFill>
                  <a:schemeClr val="bg1">
                    <a:lumMod val="65000"/>
                  </a:schemeClr>
                </a:solidFill>
              </a:rPr>
            </a:br>
            <a:r>
              <a:rPr lang="es-ES" sz="3600" i="1" dirty="0">
                <a:solidFill>
                  <a:schemeClr val="bg1">
                    <a:lumMod val="65000"/>
                  </a:schemeClr>
                </a:solidFill>
              </a:rPr>
              <a:t>en un microprocesador”</a:t>
            </a:r>
          </a:p>
        </p:txBody>
      </p:sp>
      <p:sp>
        <p:nvSpPr>
          <p:cNvPr id="4" name="Marcador de número de diapositiva 3">
            <a:extLst>
              <a:ext uri="{FF2B5EF4-FFF2-40B4-BE49-F238E27FC236}">
                <a16:creationId xmlns:a16="http://schemas.microsoft.com/office/drawing/2014/main" id="{23955C4A-3D35-A0DA-6B85-4778C383DAD8}"/>
              </a:ext>
            </a:extLst>
          </p:cNvPr>
          <p:cNvSpPr>
            <a:spLocks noGrp="1"/>
          </p:cNvSpPr>
          <p:nvPr>
            <p:ph type="sldNum" sz="quarter" idx="12"/>
          </p:nvPr>
        </p:nvSpPr>
        <p:spPr/>
        <p:txBody>
          <a:bodyPr/>
          <a:lstStyle/>
          <a:p>
            <a:fld id="{6993356B-10FC-46AF-A724-8FFAD717AC5A}" type="slidenum">
              <a:rPr lang="es-ES" smtClean="0"/>
              <a:t>23</a:t>
            </a:fld>
            <a:endParaRPr lang="es-ES"/>
          </a:p>
        </p:txBody>
      </p:sp>
    </p:spTree>
    <p:extLst>
      <p:ext uri="{BB962C8B-B14F-4D97-AF65-F5344CB8AC3E}">
        <p14:creationId xmlns:p14="http://schemas.microsoft.com/office/powerpoint/2010/main" val="1135746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F58C2-FED1-3CB8-B766-9A84EC5F1B23}"/>
              </a:ext>
            </a:extLst>
          </p:cNvPr>
          <p:cNvSpPr>
            <a:spLocks noGrp="1"/>
          </p:cNvSpPr>
          <p:nvPr>
            <p:ph type="title"/>
          </p:nvPr>
        </p:nvSpPr>
        <p:spPr/>
        <p:txBody>
          <a:bodyPr/>
          <a:lstStyle/>
          <a:p>
            <a:r>
              <a:rPr lang="es-ES" dirty="0" err="1"/>
              <a:t>Thermal</a:t>
            </a:r>
            <a:r>
              <a:rPr lang="es-ES" dirty="0"/>
              <a:t> </a:t>
            </a:r>
            <a:r>
              <a:rPr lang="es-ES" dirty="0" err="1"/>
              <a:t>Throttling</a:t>
            </a:r>
            <a:endParaRPr lang="es-ES" dirty="0"/>
          </a:p>
        </p:txBody>
      </p:sp>
      <p:pic>
        <p:nvPicPr>
          <p:cNvPr id="6" name="Marcador de contenido 5">
            <a:extLst>
              <a:ext uri="{FF2B5EF4-FFF2-40B4-BE49-F238E27FC236}">
                <a16:creationId xmlns:a16="http://schemas.microsoft.com/office/drawing/2014/main" id="{516FF563-DC67-BDC8-2513-04205D613A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3072" y="2391756"/>
            <a:ext cx="3620328" cy="4064330"/>
          </a:xfrm>
        </p:spPr>
      </p:pic>
      <p:sp>
        <p:nvSpPr>
          <p:cNvPr id="4" name="Marcador de número de diapositiva 3">
            <a:extLst>
              <a:ext uri="{FF2B5EF4-FFF2-40B4-BE49-F238E27FC236}">
                <a16:creationId xmlns:a16="http://schemas.microsoft.com/office/drawing/2014/main" id="{69188075-4233-B87E-CA95-618AE61E7220}"/>
              </a:ext>
            </a:extLst>
          </p:cNvPr>
          <p:cNvSpPr>
            <a:spLocks noGrp="1"/>
          </p:cNvSpPr>
          <p:nvPr>
            <p:ph type="sldNum" sz="quarter" idx="12"/>
          </p:nvPr>
        </p:nvSpPr>
        <p:spPr/>
        <p:txBody>
          <a:bodyPr/>
          <a:lstStyle/>
          <a:p>
            <a:fld id="{6993356B-10FC-46AF-A724-8FFAD717AC5A}" type="slidenum">
              <a:rPr lang="es-ES" smtClean="0"/>
              <a:t>24</a:t>
            </a:fld>
            <a:endParaRPr lang="es-ES"/>
          </a:p>
        </p:txBody>
      </p:sp>
      <p:pic>
        <p:nvPicPr>
          <p:cNvPr id="8" name="Imagen 7">
            <a:extLst>
              <a:ext uri="{FF2B5EF4-FFF2-40B4-BE49-F238E27FC236}">
                <a16:creationId xmlns:a16="http://schemas.microsoft.com/office/drawing/2014/main" id="{51439DC6-322A-E525-46C4-EF3886F2A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539" y="573570"/>
            <a:ext cx="3038061" cy="2658303"/>
          </a:xfrm>
          <a:prstGeom prst="rect">
            <a:avLst/>
          </a:prstGeom>
        </p:spPr>
      </p:pic>
    </p:spTree>
    <p:extLst>
      <p:ext uri="{BB962C8B-B14F-4D97-AF65-F5344CB8AC3E}">
        <p14:creationId xmlns:p14="http://schemas.microsoft.com/office/powerpoint/2010/main" val="257475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54B8D-5968-7745-8F5F-EBA4A9B8B760}"/>
              </a:ext>
            </a:extLst>
          </p:cNvPr>
          <p:cNvSpPr>
            <a:spLocks noGrp="1"/>
          </p:cNvSpPr>
          <p:nvPr>
            <p:ph type="title"/>
          </p:nvPr>
        </p:nvSpPr>
        <p:spPr>
          <a:xfrm>
            <a:off x="5923721" y="2551734"/>
            <a:ext cx="5337313" cy="1325563"/>
          </a:xfrm>
        </p:spPr>
        <p:txBody>
          <a:bodyPr/>
          <a:lstStyle/>
          <a:p>
            <a:r>
              <a:rPr lang="es-ES" dirty="0"/>
              <a:t>?</a:t>
            </a:r>
          </a:p>
        </p:txBody>
      </p:sp>
      <p:sp>
        <p:nvSpPr>
          <p:cNvPr id="4" name="Marcador de número de diapositiva 3">
            <a:extLst>
              <a:ext uri="{FF2B5EF4-FFF2-40B4-BE49-F238E27FC236}">
                <a16:creationId xmlns:a16="http://schemas.microsoft.com/office/drawing/2014/main" id="{706D0F2B-5481-B067-D1EB-288E4AE6D567}"/>
              </a:ext>
            </a:extLst>
          </p:cNvPr>
          <p:cNvSpPr>
            <a:spLocks noGrp="1"/>
          </p:cNvSpPr>
          <p:nvPr>
            <p:ph type="sldNum" sz="quarter" idx="12"/>
          </p:nvPr>
        </p:nvSpPr>
        <p:spPr/>
        <p:txBody>
          <a:bodyPr/>
          <a:lstStyle/>
          <a:p>
            <a:fld id="{6993356B-10FC-46AF-A724-8FFAD717AC5A}" type="slidenum">
              <a:rPr lang="es-ES" smtClean="0"/>
              <a:t>25</a:t>
            </a:fld>
            <a:endParaRPr lang="es-ES"/>
          </a:p>
        </p:txBody>
      </p:sp>
      <p:pic>
        <p:nvPicPr>
          <p:cNvPr id="6" name="Imagen 5">
            <a:hlinkClick r:id="rId2"/>
            <a:extLst>
              <a:ext uri="{FF2B5EF4-FFF2-40B4-BE49-F238E27FC236}">
                <a16:creationId xmlns:a16="http://schemas.microsoft.com/office/drawing/2014/main" id="{9D02BD55-F5C7-3443-4ACA-D4B8F3D50FD4}"/>
              </a:ext>
            </a:extLst>
          </p:cNvPr>
          <p:cNvPicPr>
            <a:picLocks noChangeAspect="1"/>
          </p:cNvPicPr>
          <p:nvPr/>
        </p:nvPicPr>
        <p:blipFill>
          <a:blip r:embed="rId3"/>
          <a:stretch>
            <a:fillRect/>
          </a:stretch>
        </p:blipFill>
        <p:spPr>
          <a:xfrm>
            <a:off x="1662526" y="1423987"/>
            <a:ext cx="3857625" cy="4010025"/>
          </a:xfrm>
          <a:prstGeom prst="rect">
            <a:avLst/>
          </a:prstGeom>
        </p:spPr>
      </p:pic>
      <p:pic>
        <p:nvPicPr>
          <p:cNvPr id="8" name="Imagen 7">
            <a:extLst>
              <a:ext uri="{FF2B5EF4-FFF2-40B4-BE49-F238E27FC236}">
                <a16:creationId xmlns:a16="http://schemas.microsoft.com/office/drawing/2014/main" id="{7EF29F04-BE22-FF87-B4FF-F534DA128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851" y="1895302"/>
            <a:ext cx="4743450" cy="2638425"/>
          </a:xfrm>
          <a:prstGeom prst="rect">
            <a:avLst/>
          </a:prstGeom>
        </p:spPr>
      </p:pic>
    </p:spTree>
    <p:extLst>
      <p:ext uri="{BB962C8B-B14F-4D97-AF65-F5344CB8AC3E}">
        <p14:creationId xmlns:p14="http://schemas.microsoft.com/office/powerpoint/2010/main" val="414129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CE251-1402-DF87-A78B-CE37C0D21122}"/>
              </a:ext>
            </a:extLst>
          </p:cNvPr>
          <p:cNvSpPr>
            <a:spLocks noGrp="1"/>
          </p:cNvSpPr>
          <p:nvPr>
            <p:ph type="title"/>
          </p:nvPr>
        </p:nvSpPr>
        <p:spPr/>
        <p:txBody>
          <a:bodyPr/>
          <a:lstStyle/>
          <a:p>
            <a:r>
              <a:rPr lang="es-ES" dirty="0"/>
              <a:t>Comparativa procesadores</a:t>
            </a:r>
          </a:p>
        </p:txBody>
      </p:sp>
      <p:sp>
        <p:nvSpPr>
          <p:cNvPr id="4" name="Marcador de número de diapositiva 3">
            <a:extLst>
              <a:ext uri="{FF2B5EF4-FFF2-40B4-BE49-F238E27FC236}">
                <a16:creationId xmlns:a16="http://schemas.microsoft.com/office/drawing/2014/main" id="{13464D12-EBC8-DD28-D81D-ECADF6FBE91A}"/>
              </a:ext>
            </a:extLst>
          </p:cNvPr>
          <p:cNvSpPr>
            <a:spLocks noGrp="1"/>
          </p:cNvSpPr>
          <p:nvPr>
            <p:ph type="sldNum" sz="quarter" idx="12"/>
          </p:nvPr>
        </p:nvSpPr>
        <p:spPr/>
        <p:txBody>
          <a:bodyPr/>
          <a:lstStyle/>
          <a:p>
            <a:fld id="{6993356B-10FC-46AF-A724-8FFAD717AC5A}" type="slidenum">
              <a:rPr lang="es-ES" smtClean="0"/>
              <a:t>26</a:t>
            </a:fld>
            <a:endParaRPr lang="es-ES"/>
          </a:p>
        </p:txBody>
      </p:sp>
      <p:pic>
        <p:nvPicPr>
          <p:cNvPr id="6" name="Imagen 5">
            <a:hlinkClick r:id="rId2"/>
            <a:extLst>
              <a:ext uri="{FF2B5EF4-FFF2-40B4-BE49-F238E27FC236}">
                <a16:creationId xmlns:a16="http://schemas.microsoft.com/office/drawing/2014/main" id="{12B9BF7B-8AD1-9D0F-2206-4F429F13540D}"/>
              </a:ext>
            </a:extLst>
          </p:cNvPr>
          <p:cNvPicPr>
            <a:picLocks noChangeAspect="1"/>
          </p:cNvPicPr>
          <p:nvPr/>
        </p:nvPicPr>
        <p:blipFill>
          <a:blip r:embed="rId3"/>
          <a:stretch>
            <a:fillRect/>
          </a:stretch>
        </p:blipFill>
        <p:spPr>
          <a:xfrm>
            <a:off x="3216699" y="1599524"/>
            <a:ext cx="7178483" cy="4756826"/>
          </a:xfrm>
          <a:prstGeom prst="rect">
            <a:avLst/>
          </a:prstGeom>
        </p:spPr>
      </p:pic>
      <p:sp>
        <p:nvSpPr>
          <p:cNvPr id="7" name="CuadroTexto 6">
            <a:extLst>
              <a:ext uri="{FF2B5EF4-FFF2-40B4-BE49-F238E27FC236}">
                <a16:creationId xmlns:a16="http://schemas.microsoft.com/office/drawing/2014/main" id="{3C459397-700A-FCD7-8FFD-E83215958F5E}"/>
              </a:ext>
            </a:extLst>
          </p:cNvPr>
          <p:cNvSpPr txBox="1"/>
          <p:nvPr/>
        </p:nvSpPr>
        <p:spPr>
          <a:xfrm>
            <a:off x="58364" y="6585624"/>
            <a:ext cx="8998085" cy="307777"/>
          </a:xfrm>
          <a:prstGeom prst="rect">
            <a:avLst/>
          </a:prstGeom>
          <a:noFill/>
        </p:spPr>
        <p:txBody>
          <a:bodyPr wrap="square" rtlCol="0">
            <a:spAutoFit/>
          </a:bodyPr>
          <a:lstStyle/>
          <a:p>
            <a:r>
              <a:rPr lang="es-ES" sz="1400"/>
              <a:t>https://www.youtube.com/watch?v=yuZA4L7Ei0g</a:t>
            </a:r>
            <a:endParaRPr lang="es-ES" sz="1400" dirty="0"/>
          </a:p>
        </p:txBody>
      </p:sp>
    </p:spTree>
    <p:extLst>
      <p:ext uri="{BB962C8B-B14F-4D97-AF65-F5344CB8AC3E}">
        <p14:creationId xmlns:p14="http://schemas.microsoft.com/office/powerpoint/2010/main" val="620902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F62E9446-27D6-36C4-A190-D529464AAF4A}"/>
              </a:ext>
            </a:extLst>
          </p:cNvPr>
          <p:cNvPicPr>
            <a:picLocks noGrp="1" noChangeAspect="1"/>
          </p:cNvPicPr>
          <p:nvPr>
            <p:ph idx="1"/>
          </p:nvPr>
        </p:nvPicPr>
        <p:blipFill rotWithShape="1">
          <a:blip r:embed="rId2"/>
          <a:srcRect b="19799"/>
          <a:stretch/>
        </p:blipFill>
        <p:spPr>
          <a:xfrm>
            <a:off x="3521219" y="2998403"/>
            <a:ext cx="8670781" cy="3489809"/>
          </a:xfrm>
        </p:spPr>
      </p:pic>
      <p:sp>
        <p:nvSpPr>
          <p:cNvPr id="4" name="Marcador de número de diapositiva 3">
            <a:extLst>
              <a:ext uri="{FF2B5EF4-FFF2-40B4-BE49-F238E27FC236}">
                <a16:creationId xmlns:a16="http://schemas.microsoft.com/office/drawing/2014/main" id="{B02FBC37-27C5-A9BE-98A8-A89655E0026E}"/>
              </a:ext>
            </a:extLst>
          </p:cNvPr>
          <p:cNvSpPr>
            <a:spLocks noGrp="1"/>
          </p:cNvSpPr>
          <p:nvPr>
            <p:ph type="sldNum" sz="quarter" idx="12"/>
          </p:nvPr>
        </p:nvSpPr>
        <p:spPr/>
        <p:txBody>
          <a:bodyPr/>
          <a:lstStyle/>
          <a:p>
            <a:fld id="{6993356B-10FC-46AF-A724-8FFAD717AC5A}" type="slidenum">
              <a:rPr lang="es-ES" smtClean="0"/>
              <a:t>27</a:t>
            </a:fld>
            <a:endParaRPr lang="es-ES"/>
          </a:p>
        </p:txBody>
      </p:sp>
      <p:pic>
        <p:nvPicPr>
          <p:cNvPr id="6" name="Imagen 5">
            <a:extLst>
              <a:ext uri="{FF2B5EF4-FFF2-40B4-BE49-F238E27FC236}">
                <a16:creationId xmlns:a16="http://schemas.microsoft.com/office/drawing/2014/main" id="{B786FCC3-8F85-5373-FF82-1743B8A5BF4A}"/>
              </a:ext>
            </a:extLst>
          </p:cNvPr>
          <p:cNvPicPr>
            <a:picLocks noChangeAspect="1"/>
          </p:cNvPicPr>
          <p:nvPr/>
        </p:nvPicPr>
        <p:blipFill rotWithShape="1">
          <a:blip r:embed="rId3"/>
          <a:srcRect b="10077"/>
          <a:stretch/>
        </p:blipFill>
        <p:spPr>
          <a:xfrm>
            <a:off x="0" y="39775"/>
            <a:ext cx="6556248" cy="2958628"/>
          </a:xfrm>
          <a:prstGeom prst="rect">
            <a:avLst/>
          </a:prstGeom>
        </p:spPr>
      </p:pic>
    </p:spTree>
    <p:extLst>
      <p:ext uri="{BB962C8B-B14F-4D97-AF65-F5344CB8AC3E}">
        <p14:creationId xmlns:p14="http://schemas.microsoft.com/office/powerpoint/2010/main" val="4281430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C9FB9D61-2137-E637-2093-2FF96C199D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9283"/>
            <a:ext cx="11898783" cy="4794781"/>
          </a:xfrm>
        </p:spPr>
      </p:pic>
      <p:sp>
        <p:nvSpPr>
          <p:cNvPr id="4" name="Marcador de número de diapositiva 3">
            <a:extLst>
              <a:ext uri="{FF2B5EF4-FFF2-40B4-BE49-F238E27FC236}">
                <a16:creationId xmlns:a16="http://schemas.microsoft.com/office/drawing/2014/main" id="{BAC1503B-A4CF-6218-FDF2-B8B916D16CA2}"/>
              </a:ext>
            </a:extLst>
          </p:cNvPr>
          <p:cNvSpPr>
            <a:spLocks noGrp="1"/>
          </p:cNvSpPr>
          <p:nvPr>
            <p:ph type="sldNum" sz="quarter" idx="12"/>
          </p:nvPr>
        </p:nvSpPr>
        <p:spPr/>
        <p:txBody>
          <a:bodyPr/>
          <a:lstStyle/>
          <a:p>
            <a:fld id="{6993356B-10FC-46AF-A724-8FFAD717AC5A}" type="slidenum">
              <a:rPr lang="es-ES" smtClean="0"/>
              <a:t>28</a:t>
            </a:fld>
            <a:endParaRPr lang="es-ES"/>
          </a:p>
        </p:txBody>
      </p:sp>
      <p:pic>
        <p:nvPicPr>
          <p:cNvPr id="8" name="Imagen 7">
            <a:extLst>
              <a:ext uri="{FF2B5EF4-FFF2-40B4-BE49-F238E27FC236}">
                <a16:creationId xmlns:a16="http://schemas.microsoft.com/office/drawing/2014/main" id="{4B414419-FB62-7459-4AB5-EFDCE5720FDE}"/>
              </a:ext>
            </a:extLst>
          </p:cNvPr>
          <p:cNvPicPr>
            <a:picLocks noChangeAspect="1"/>
          </p:cNvPicPr>
          <p:nvPr/>
        </p:nvPicPr>
        <p:blipFill>
          <a:blip r:embed="rId3"/>
          <a:stretch>
            <a:fillRect/>
          </a:stretch>
        </p:blipFill>
        <p:spPr>
          <a:xfrm>
            <a:off x="11339977" y="0"/>
            <a:ext cx="852023" cy="874643"/>
          </a:xfrm>
          <a:prstGeom prst="rect">
            <a:avLst/>
          </a:prstGeom>
        </p:spPr>
      </p:pic>
      <p:pic>
        <p:nvPicPr>
          <p:cNvPr id="10" name="Imagen 9">
            <a:extLst>
              <a:ext uri="{FF2B5EF4-FFF2-40B4-BE49-F238E27FC236}">
                <a16:creationId xmlns:a16="http://schemas.microsoft.com/office/drawing/2014/main" id="{DE96D3A1-0378-786D-5679-4E384C34E396}"/>
              </a:ext>
            </a:extLst>
          </p:cNvPr>
          <p:cNvPicPr>
            <a:picLocks noChangeAspect="1"/>
          </p:cNvPicPr>
          <p:nvPr/>
        </p:nvPicPr>
        <p:blipFill>
          <a:blip r:embed="rId4"/>
          <a:stretch>
            <a:fillRect/>
          </a:stretch>
        </p:blipFill>
        <p:spPr>
          <a:xfrm>
            <a:off x="1951796" y="5208323"/>
            <a:ext cx="7470499" cy="1387490"/>
          </a:xfrm>
          <a:prstGeom prst="rect">
            <a:avLst/>
          </a:prstGeom>
        </p:spPr>
      </p:pic>
      <p:sp>
        <p:nvSpPr>
          <p:cNvPr id="11" name="CuadroTexto 10">
            <a:extLst>
              <a:ext uri="{FF2B5EF4-FFF2-40B4-BE49-F238E27FC236}">
                <a16:creationId xmlns:a16="http://schemas.microsoft.com/office/drawing/2014/main" id="{F7C0B050-F8D6-6F5B-937D-C412898C03BD}"/>
              </a:ext>
            </a:extLst>
          </p:cNvPr>
          <p:cNvSpPr txBox="1"/>
          <p:nvPr/>
        </p:nvSpPr>
        <p:spPr>
          <a:xfrm>
            <a:off x="39757" y="6569309"/>
            <a:ext cx="5661102" cy="307777"/>
          </a:xfrm>
          <a:prstGeom prst="rect">
            <a:avLst/>
          </a:prstGeom>
          <a:noFill/>
        </p:spPr>
        <p:txBody>
          <a:bodyPr wrap="none" rtlCol="0">
            <a:spAutoFit/>
          </a:bodyPr>
          <a:lstStyle/>
          <a:p>
            <a:r>
              <a:rPr lang="es-ES" sz="1400" dirty="0"/>
              <a:t>https://www.intel.la/content/www/xl/es/products/details/processors.html</a:t>
            </a:r>
          </a:p>
        </p:txBody>
      </p:sp>
    </p:spTree>
    <p:extLst>
      <p:ext uri="{BB962C8B-B14F-4D97-AF65-F5344CB8AC3E}">
        <p14:creationId xmlns:p14="http://schemas.microsoft.com/office/powerpoint/2010/main" val="3644856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52E1CD-5208-EDD4-E04C-7AE205228BF9}"/>
              </a:ext>
            </a:extLst>
          </p:cNvPr>
          <p:cNvSpPr>
            <a:spLocks noGrp="1"/>
          </p:cNvSpPr>
          <p:nvPr>
            <p:ph type="title"/>
          </p:nvPr>
        </p:nvSpPr>
        <p:spPr/>
        <p:txBody>
          <a:bodyPr/>
          <a:lstStyle/>
          <a:p>
            <a:r>
              <a:rPr lang="es-ES" dirty="0"/>
              <a:t>Nomenclatura de los procesadores Intel</a:t>
            </a:r>
          </a:p>
        </p:txBody>
      </p:sp>
      <p:sp>
        <p:nvSpPr>
          <p:cNvPr id="4" name="Marcador de número de diapositiva 3">
            <a:extLst>
              <a:ext uri="{FF2B5EF4-FFF2-40B4-BE49-F238E27FC236}">
                <a16:creationId xmlns:a16="http://schemas.microsoft.com/office/drawing/2014/main" id="{1BF5792C-F78D-D175-65E4-D897562467BA}"/>
              </a:ext>
            </a:extLst>
          </p:cNvPr>
          <p:cNvSpPr>
            <a:spLocks noGrp="1"/>
          </p:cNvSpPr>
          <p:nvPr>
            <p:ph type="sldNum" sz="quarter" idx="12"/>
          </p:nvPr>
        </p:nvSpPr>
        <p:spPr/>
        <p:txBody>
          <a:bodyPr/>
          <a:lstStyle/>
          <a:p>
            <a:fld id="{6993356B-10FC-46AF-A724-8FFAD717AC5A}" type="slidenum">
              <a:rPr lang="es-ES" smtClean="0"/>
              <a:t>29</a:t>
            </a:fld>
            <a:endParaRPr lang="es-ES"/>
          </a:p>
        </p:txBody>
      </p:sp>
      <p:sp>
        <p:nvSpPr>
          <p:cNvPr id="5" name="CuadroTexto 4">
            <a:extLst>
              <a:ext uri="{FF2B5EF4-FFF2-40B4-BE49-F238E27FC236}">
                <a16:creationId xmlns:a16="http://schemas.microsoft.com/office/drawing/2014/main" id="{144BD100-89DB-4E37-4205-86FCA5613248}"/>
              </a:ext>
            </a:extLst>
          </p:cNvPr>
          <p:cNvSpPr txBox="1"/>
          <p:nvPr/>
        </p:nvSpPr>
        <p:spPr>
          <a:xfrm>
            <a:off x="182880" y="6547104"/>
            <a:ext cx="6129370" cy="307777"/>
          </a:xfrm>
          <a:prstGeom prst="rect">
            <a:avLst/>
          </a:prstGeom>
          <a:noFill/>
        </p:spPr>
        <p:txBody>
          <a:bodyPr wrap="none" rtlCol="0">
            <a:spAutoFit/>
          </a:bodyPr>
          <a:lstStyle/>
          <a:p>
            <a:r>
              <a:rPr lang="es-ES" sz="1400" dirty="0"/>
              <a:t>https://www.intel.com/content/www/us/en/processors/processor-numbers.html</a:t>
            </a:r>
          </a:p>
        </p:txBody>
      </p:sp>
      <p:pic>
        <p:nvPicPr>
          <p:cNvPr id="7" name="Imagen 6">
            <a:extLst>
              <a:ext uri="{FF2B5EF4-FFF2-40B4-BE49-F238E27FC236}">
                <a16:creationId xmlns:a16="http://schemas.microsoft.com/office/drawing/2014/main" id="{EA8C0175-9898-6901-8C2D-0201D2069762}"/>
              </a:ext>
            </a:extLst>
          </p:cNvPr>
          <p:cNvPicPr>
            <a:picLocks noChangeAspect="1"/>
          </p:cNvPicPr>
          <p:nvPr/>
        </p:nvPicPr>
        <p:blipFill>
          <a:blip r:embed="rId2"/>
          <a:stretch>
            <a:fillRect/>
          </a:stretch>
        </p:blipFill>
        <p:spPr>
          <a:xfrm>
            <a:off x="435190" y="1526763"/>
            <a:ext cx="9988122" cy="2674239"/>
          </a:xfrm>
          <a:prstGeom prst="rect">
            <a:avLst/>
          </a:prstGeom>
        </p:spPr>
      </p:pic>
      <p:pic>
        <p:nvPicPr>
          <p:cNvPr id="9" name="Imagen 8">
            <a:extLst>
              <a:ext uri="{FF2B5EF4-FFF2-40B4-BE49-F238E27FC236}">
                <a16:creationId xmlns:a16="http://schemas.microsoft.com/office/drawing/2014/main" id="{6B2809EA-401C-17C3-E8A9-DFE76FFAFE09}"/>
              </a:ext>
            </a:extLst>
          </p:cNvPr>
          <p:cNvPicPr>
            <a:picLocks noChangeAspect="1"/>
          </p:cNvPicPr>
          <p:nvPr/>
        </p:nvPicPr>
        <p:blipFill>
          <a:blip r:embed="rId3"/>
          <a:stretch>
            <a:fillRect/>
          </a:stretch>
        </p:blipFill>
        <p:spPr>
          <a:xfrm>
            <a:off x="6762750" y="3654425"/>
            <a:ext cx="3695700" cy="2838450"/>
          </a:xfrm>
          <a:prstGeom prst="rect">
            <a:avLst/>
          </a:prstGeom>
        </p:spPr>
      </p:pic>
    </p:spTree>
    <p:extLst>
      <p:ext uri="{BB962C8B-B14F-4D97-AF65-F5344CB8AC3E}">
        <p14:creationId xmlns:p14="http://schemas.microsoft.com/office/powerpoint/2010/main" val="412640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3A311-78C5-0BC5-8135-14EE098029FE}"/>
              </a:ext>
            </a:extLst>
          </p:cNvPr>
          <p:cNvSpPr>
            <a:spLocks noGrp="1"/>
          </p:cNvSpPr>
          <p:nvPr>
            <p:ph type="title"/>
          </p:nvPr>
        </p:nvSpPr>
        <p:spPr/>
        <p:txBody>
          <a:bodyPr/>
          <a:lstStyle/>
          <a:p>
            <a:r>
              <a:rPr lang="es-ES" dirty="0"/>
              <a:t>La CPU</a:t>
            </a:r>
          </a:p>
        </p:txBody>
      </p:sp>
      <p:sp>
        <p:nvSpPr>
          <p:cNvPr id="3" name="Marcador de contenido 2">
            <a:extLst>
              <a:ext uri="{FF2B5EF4-FFF2-40B4-BE49-F238E27FC236}">
                <a16:creationId xmlns:a16="http://schemas.microsoft.com/office/drawing/2014/main" id="{B46C61DC-57B6-9CFD-8F0A-780F17E14C0A}"/>
              </a:ext>
            </a:extLst>
          </p:cNvPr>
          <p:cNvSpPr>
            <a:spLocks noGrp="1"/>
          </p:cNvSpPr>
          <p:nvPr>
            <p:ph idx="1"/>
          </p:nvPr>
        </p:nvSpPr>
        <p:spPr/>
        <p:txBody>
          <a:bodyPr/>
          <a:lstStyle/>
          <a:p>
            <a:pPr marL="0" indent="0">
              <a:buNone/>
            </a:pPr>
            <a:r>
              <a:rPr lang="es-ES" dirty="0"/>
              <a:t>La CPU, unidad de proceso central, también llamado</a:t>
            </a:r>
            <a:r>
              <a:rPr lang="es-ES" b="1" dirty="0"/>
              <a:t> microprocesador</a:t>
            </a:r>
            <a:r>
              <a:rPr lang="es-ES" dirty="0"/>
              <a:t>, es el núcleo del computador. </a:t>
            </a:r>
          </a:p>
          <a:p>
            <a:pPr marL="0" indent="0">
              <a:buNone/>
            </a:pPr>
            <a:r>
              <a:rPr lang="es-ES" dirty="0"/>
              <a:t>En la CPU se realizan los cálculos, se controlan y se coordinan los componentes del computador. </a:t>
            </a:r>
          </a:p>
          <a:p>
            <a:pPr marL="0" indent="0">
              <a:buNone/>
            </a:pPr>
            <a:r>
              <a:rPr lang="es-ES" dirty="0"/>
              <a:t>Este componente permite interpretar y realizar las operaciones que se solicitan al ejecutar un programa de software.</a:t>
            </a:r>
          </a:p>
        </p:txBody>
      </p:sp>
      <p:sp>
        <p:nvSpPr>
          <p:cNvPr id="4" name="Marcador de número de diapositiva 3">
            <a:extLst>
              <a:ext uri="{FF2B5EF4-FFF2-40B4-BE49-F238E27FC236}">
                <a16:creationId xmlns:a16="http://schemas.microsoft.com/office/drawing/2014/main" id="{A7DF72BC-7AEB-926D-6B26-47718CC311D5}"/>
              </a:ext>
            </a:extLst>
          </p:cNvPr>
          <p:cNvSpPr>
            <a:spLocks noGrp="1"/>
          </p:cNvSpPr>
          <p:nvPr>
            <p:ph type="sldNum" sz="quarter" idx="12"/>
          </p:nvPr>
        </p:nvSpPr>
        <p:spPr/>
        <p:txBody>
          <a:bodyPr/>
          <a:lstStyle/>
          <a:p>
            <a:fld id="{6993356B-10FC-46AF-A724-8FFAD717AC5A}" type="slidenum">
              <a:rPr lang="es-ES" smtClean="0"/>
              <a:t>3</a:t>
            </a:fld>
            <a:endParaRPr lang="es-ES"/>
          </a:p>
        </p:txBody>
      </p:sp>
      <p:sp>
        <p:nvSpPr>
          <p:cNvPr id="5" name="CuadroTexto 4">
            <a:extLst>
              <a:ext uri="{FF2B5EF4-FFF2-40B4-BE49-F238E27FC236}">
                <a16:creationId xmlns:a16="http://schemas.microsoft.com/office/drawing/2014/main" id="{C3BB9973-202F-8077-6A78-7B7285704A2F}"/>
              </a:ext>
            </a:extLst>
          </p:cNvPr>
          <p:cNvSpPr txBox="1"/>
          <p:nvPr/>
        </p:nvSpPr>
        <p:spPr>
          <a:xfrm>
            <a:off x="0" y="6511153"/>
            <a:ext cx="10667354" cy="307777"/>
          </a:xfrm>
          <a:prstGeom prst="rect">
            <a:avLst/>
          </a:prstGeom>
          <a:noFill/>
        </p:spPr>
        <p:txBody>
          <a:bodyPr wrap="square" rtlCol="0">
            <a:spAutoFit/>
          </a:bodyPr>
          <a:lstStyle/>
          <a:p>
            <a:r>
              <a:rPr lang="es-ES" sz="1400" dirty="0"/>
              <a:t>https://comunicampus.org/html/IPT/hard.html</a:t>
            </a:r>
          </a:p>
        </p:txBody>
      </p:sp>
    </p:spTree>
    <p:extLst>
      <p:ext uri="{BB962C8B-B14F-4D97-AF65-F5344CB8AC3E}">
        <p14:creationId xmlns:p14="http://schemas.microsoft.com/office/powerpoint/2010/main" val="3916664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A7A192E-E876-5DF7-3D7E-22DF62BB1D79}"/>
              </a:ext>
            </a:extLst>
          </p:cNvPr>
          <p:cNvSpPr>
            <a:spLocks noGrp="1"/>
          </p:cNvSpPr>
          <p:nvPr>
            <p:ph type="sldNum" sz="quarter" idx="12"/>
          </p:nvPr>
        </p:nvSpPr>
        <p:spPr/>
        <p:txBody>
          <a:bodyPr/>
          <a:lstStyle/>
          <a:p>
            <a:fld id="{6993356B-10FC-46AF-A724-8FFAD717AC5A}" type="slidenum">
              <a:rPr lang="es-ES" smtClean="0"/>
              <a:t>30</a:t>
            </a:fld>
            <a:endParaRPr lang="es-ES"/>
          </a:p>
        </p:txBody>
      </p:sp>
      <p:pic>
        <p:nvPicPr>
          <p:cNvPr id="6" name="Imagen 5">
            <a:extLst>
              <a:ext uri="{FF2B5EF4-FFF2-40B4-BE49-F238E27FC236}">
                <a16:creationId xmlns:a16="http://schemas.microsoft.com/office/drawing/2014/main" id="{68CAEDEB-D0D7-EBC6-D523-1116FEFAFC6E}"/>
              </a:ext>
            </a:extLst>
          </p:cNvPr>
          <p:cNvPicPr>
            <a:picLocks noChangeAspect="1"/>
          </p:cNvPicPr>
          <p:nvPr/>
        </p:nvPicPr>
        <p:blipFill>
          <a:blip r:embed="rId2"/>
          <a:stretch>
            <a:fillRect/>
          </a:stretch>
        </p:blipFill>
        <p:spPr>
          <a:xfrm>
            <a:off x="737556" y="182562"/>
            <a:ext cx="10020847" cy="6492875"/>
          </a:xfrm>
          <a:prstGeom prst="rect">
            <a:avLst/>
          </a:prstGeom>
        </p:spPr>
      </p:pic>
    </p:spTree>
    <p:extLst>
      <p:ext uri="{BB962C8B-B14F-4D97-AF65-F5344CB8AC3E}">
        <p14:creationId xmlns:p14="http://schemas.microsoft.com/office/powerpoint/2010/main" val="2292353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52E1CD-5208-EDD4-E04C-7AE205228BF9}"/>
              </a:ext>
            </a:extLst>
          </p:cNvPr>
          <p:cNvSpPr>
            <a:spLocks noGrp="1"/>
          </p:cNvSpPr>
          <p:nvPr>
            <p:ph type="title"/>
          </p:nvPr>
        </p:nvSpPr>
        <p:spPr/>
        <p:txBody>
          <a:bodyPr/>
          <a:lstStyle/>
          <a:p>
            <a:r>
              <a:rPr lang="es-ES" dirty="0"/>
              <a:t>Nomenclatura de los procesadores Intel</a:t>
            </a:r>
          </a:p>
        </p:txBody>
      </p:sp>
      <p:sp>
        <p:nvSpPr>
          <p:cNvPr id="4" name="Marcador de número de diapositiva 3">
            <a:extLst>
              <a:ext uri="{FF2B5EF4-FFF2-40B4-BE49-F238E27FC236}">
                <a16:creationId xmlns:a16="http://schemas.microsoft.com/office/drawing/2014/main" id="{1BF5792C-F78D-D175-65E4-D897562467BA}"/>
              </a:ext>
            </a:extLst>
          </p:cNvPr>
          <p:cNvSpPr>
            <a:spLocks noGrp="1"/>
          </p:cNvSpPr>
          <p:nvPr>
            <p:ph type="sldNum" sz="quarter" idx="12"/>
          </p:nvPr>
        </p:nvSpPr>
        <p:spPr/>
        <p:txBody>
          <a:bodyPr/>
          <a:lstStyle/>
          <a:p>
            <a:fld id="{6993356B-10FC-46AF-A724-8FFAD717AC5A}" type="slidenum">
              <a:rPr lang="es-ES" smtClean="0"/>
              <a:t>31</a:t>
            </a:fld>
            <a:endParaRPr lang="es-ES"/>
          </a:p>
        </p:txBody>
      </p:sp>
      <p:sp>
        <p:nvSpPr>
          <p:cNvPr id="5" name="CuadroTexto 4">
            <a:extLst>
              <a:ext uri="{FF2B5EF4-FFF2-40B4-BE49-F238E27FC236}">
                <a16:creationId xmlns:a16="http://schemas.microsoft.com/office/drawing/2014/main" id="{144BD100-89DB-4E37-4205-86FCA5613248}"/>
              </a:ext>
            </a:extLst>
          </p:cNvPr>
          <p:cNvSpPr txBox="1"/>
          <p:nvPr/>
        </p:nvSpPr>
        <p:spPr>
          <a:xfrm>
            <a:off x="182880" y="6547104"/>
            <a:ext cx="6917086" cy="307777"/>
          </a:xfrm>
          <a:prstGeom prst="rect">
            <a:avLst/>
          </a:prstGeom>
          <a:noFill/>
        </p:spPr>
        <p:txBody>
          <a:bodyPr wrap="none" rtlCol="0">
            <a:spAutoFit/>
          </a:bodyPr>
          <a:lstStyle/>
          <a:p>
            <a:r>
              <a:rPr lang="es-ES" sz="1400" dirty="0"/>
              <a:t>https://www.intel.com/content/www/us/en/history/history-intel-chips-timeline-poster.html</a:t>
            </a:r>
          </a:p>
        </p:txBody>
      </p:sp>
      <p:pic>
        <p:nvPicPr>
          <p:cNvPr id="6" name="Imagen 5">
            <a:extLst>
              <a:ext uri="{FF2B5EF4-FFF2-40B4-BE49-F238E27FC236}">
                <a16:creationId xmlns:a16="http://schemas.microsoft.com/office/drawing/2014/main" id="{8011FD7E-9619-A78E-400E-490F4E49D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125"/>
            <a:ext cx="12192000" cy="5822022"/>
          </a:xfrm>
          <a:prstGeom prst="rect">
            <a:avLst/>
          </a:prstGeom>
        </p:spPr>
      </p:pic>
    </p:spTree>
    <p:extLst>
      <p:ext uri="{BB962C8B-B14F-4D97-AF65-F5344CB8AC3E}">
        <p14:creationId xmlns:p14="http://schemas.microsoft.com/office/powerpoint/2010/main" val="2455275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615D11-71ED-350D-7439-BF26A53326B6}"/>
              </a:ext>
            </a:extLst>
          </p:cNvPr>
          <p:cNvSpPr>
            <a:spLocks noGrp="1"/>
          </p:cNvSpPr>
          <p:nvPr>
            <p:ph type="sldNum" sz="quarter" idx="12"/>
          </p:nvPr>
        </p:nvSpPr>
        <p:spPr/>
        <p:txBody>
          <a:bodyPr/>
          <a:lstStyle/>
          <a:p>
            <a:fld id="{6993356B-10FC-46AF-A724-8FFAD717AC5A}" type="slidenum">
              <a:rPr lang="es-ES" smtClean="0"/>
              <a:t>32</a:t>
            </a:fld>
            <a:endParaRPr lang="es-ES"/>
          </a:p>
        </p:txBody>
      </p:sp>
      <p:pic>
        <p:nvPicPr>
          <p:cNvPr id="6" name="Imagen 5">
            <a:extLst>
              <a:ext uri="{FF2B5EF4-FFF2-40B4-BE49-F238E27FC236}">
                <a16:creationId xmlns:a16="http://schemas.microsoft.com/office/drawing/2014/main" id="{D6CA4F9A-A259-9ED1-DCBD-62B1AD8DAF17}"/>
              </a:ext>
            </a:extLst>
          </p:cNvPr>
          <p:cNvPicPr>
            <a:picLocks noChangeAspect="1"/>
          </p:cNvPicPr>
          <p:nvPr/>
        </p:nvPicPr>
        <p:blipFill>
          <a:blip r:embed="rId2"/>
          <a:stretch>
            <a:fillRect/>
          </a:stretch>
        </p:blipFill>
        <p:spPr>
          <a:xfrm>
            <a:off x="426536" y="1033669"/>
            <a:ext cx="11338928" cy="4094922"/>
          </a:xfrm>
          <a:prstGeom prst="rect">
            <a:avLst/>
          </a:prstGeom>
        </p:spPr>
      </p:pic>
      <p:pic>
        <p:nvPicPr>
          <p:cNvPr id="8" name="Imagen 7">
            <a:extLst>
              <a:ext uri="{FF2B5EF4-FFF2-40B4-BE49-F238E27FC236}">
                <a16:creationId xmlns:a16="http://schemas.microsoft.com/office/drawing/2014/main" id="{7533733D-09F1-E8BE-F25E-C63D1B01E1CE}"/>
              </a:ext>
            </a:extLst>
          </p:cNvPr>
          <p:cNvPicPr>
            <a:picLocks noChangeAspect="1"/>
          </p:cNvPicPr>
          <p:nvPr/>
        </p:nvPicPr>
        <p:blipFill>
          <a:blip r:embed="rId3"/>
          <a:stretch>
            <a:fillRect/>
          </a:stretch>
        </p:blipFill>
        <p:spPr>
          <a:xfrm>
            <a:off x="9781661" y="9939"/>
            <a:ext cx="2410340" cy="771939"/>
          </a:xfrm>
          <a:prstGeom prst="rect">
            <a:avLst/>
          </a:prstGeom>
        </p:spPr>
      </p:pic>
    </p:spTree>
    <p:extLst>
      <p:ext uri="{BB962C8B-B14F-4D97-AF65-F5344CB8AC3E}">
        <p14:creationId xmlns:p14="http://schemas.microsoft.com/office/powerpoint/2010/main" val="839409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F7D93-E5FD-36B4-5E26-D6D230C94806}"/>
              </a:ext>
            </a:extLst>
          </p:cNvPr>
          <p:cNvSpPr>
            <a:spLocks noGrp="1"/>
          </p:cNvSpPr>
          <p:nvPr>
            <p:ph type="title"/>
          </p:nvPr>
        </p:nvSpPr>
        <p:spPr/>
        <p:txBody>
          <a:bodyPr/>
          <a:lstStyle/>
          <a:p>
            <a:r>
              <a:rPr lang="es-ES" dirty="0"/>
              <a:t>Nomenclatura de los procesadores AMD</a:t>
            </a:r>
          </a:p>
        </p:txBody>
      </p:sp>
      <p:sp>
        <p:nvSpPr>
          <p:cNvPr id="4" name="Marcador de número de diapositiva 3">
            <a:extLst>
              <a:ext uri="{FF2B5EF4-FFF2-40B4-BE49-F238E27FC236}">
                <a16:creationId xmlns:a16="http://schemas.microsoft.com/office/drawing/2014/main" id="{C816172D-8724-7985-186F-33481524E83E}"/>
              </a:ext>
            </a:extLst>
          </p:cNvPr>
          <p:cNvSpPr>
            <a:spLocks noGrp="1"/>
          </p:cNvSpPr>
          <p:nvPr>
            <p:ph type="sldNum" sz="quarter" idx="12"/>
          </p:nvPr>
        </p:nvSpPr>
        <p:spPr/>
        <p:txBody>
          <a:bodyPr/>
          <a:lstStyle/>
          <a:p>
            <a:fld id="{6993356B-10FC-46AF-A724-8FFAD717AC5A}" type="slidenum">
              <a:rPr lang="es-ES" smtClean="0"/>
              <a:t>33</a:t>
            </a:fld>
            <a:endParaRPr lang="es-ES"/>
          </a:p>
        </p:txBody>
      </p:sp>
      <p:pic>
        <p:nvPicPr>
          <p:cNvPr id="6" name="Imagen 5">
            <a:extLst>
              <a:ext uri="{FF2B5EF4-FFF2-40B4-BE49-F238E27FC236}">
                <a16:creationId xmlns:a16="http://schemas.microsoft.com/office/drawing/2014/main" id="{063C9D02-DFA4-0098-8D7E-B1C47CE89150}"/>
              </a:ext>
            </a:extLst>
          </p:cNvPr>
          <p:cNvPicPr>
            <a:picLocks noChangeAspect="1"/>
          </p:cNvPicPr>
          <p:nvPr/>
        </p:nvPicPr>
        <p:blipFill rotWithShape="1">
          <a:blip r:embed="rId2">
            <a:extLst>
              <a:ext uri="{28A0092B-C50C-407E-A947-70E740481C1C}">
                <a14:useLocalDpi xmlns:a14="http://schemas.microsoft.com/office/drawing/2010/main" val="0"/>
              </a:ext>
            </a:extLst>
          </a:blip>
          <a:srcRect t="11873"/>
          <a:stretch/>
        </p:blipFill>
        <p:spPr>
          <a:xfrm>
            <a:off x="838200" y="1710563"/>
            <a:ext cx="9755823" cy="4645787"/>
          </a:xfrm>
          <a:prstGeom prst="rect">
            <a:avLst/>
          </a:prstGeom>
        </p:spPr>
      </p:pic>
    </p:spTree>
    <p:extLst>
      <p:ext uri="{BB962C8B-B14F-4D97-AF65-F5344CB8AC3E}">
        <p14:creationId xmlns:p14="http://schemas.microsoft.com/office/powerpoint/2010/main" val="4130306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F7D93-E5FD-36B4-5E26-D6D230C94806}"/>
              </a:ext>
            </a:extLst>
          </p:cNvPr>
          <p:cNvSpPr>
            <a:spLocks noGrp="1"/>
          </p:cNvSpPr>
          <p:nvPr>
            <p:ph type="title"/>
          </p:nvPr>
        </p:nvSpPr>
        <p:spPr/>
        <p:txBody>
          <a:bodyPr/>
          <a:lstStyle/>
          <a:p>
            <a:r>
              <a:rPr lang="es-ES" dirty="0"/>
              <a:t>Nomenclatura de los procesadores AMD</a:t>
            </a:r>
          </a:p>
        </p:txBody>
      </p:sp>
      <p:sp>
        <p:nvSpPr>
          <p:cNvPr id="4" name="Marcador de número de diapositiva 3">
            <a:extLst>
              <a:ext uri="{FF2B5EF4-FFF2-40B4-BE49-F238E27FC236}">
                <a16:creationId xmlns:a16="http://schemas.microsoft.com/office/drawing/2014/main" id="{C816172D-8724-7985-186F-33481524E83E}"/>
              </a:ext>
            </a:extLst>
          </p:cNvPr>
          <p:cNvSpPr>
            <a:spLocks noGrp="1"/>
          </p:cNvSpPr>
          <p:nvPr>
            <p:ph type="sldNum" sz="quarter" idx="12"/>
          </p:nvPr>
        </p:nvSpPr>
        <p:spPr/>
        <p:txBody>
          <a:bodyPr/>
          <a:lstStyle/>
          <a:p>
            <a:fld id="{6993356B-10FC-46AF-A724-8FFAD717AC5A}" type="slidenum">
              <a:rPr lang="es-ES" smtClean="0"/>
              <a:t>34</a:t>
            </a:fld>
            <a:endParaRPr lang="es-ES"/>
          </a:p>
        </p:txBody>
      </p:sp>
      <p:pic>
        <p:nvPicPr>
          <p:cNvPr id="5" name="Imagen 4">
            <a:extLst>
              <a:ext uri="{FF2B5EF4-FFF2-40B4-BE49-F238E27FC236}">
                <a16:creationId xmlns:a16="http://schemas.microsoft.com/office/drawing/2014/main" id="{6BEFBAEE-0D04-0A72-AF8A-8D7541546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1492974"/>
            <a:ext cx="10600944" cy="4792510"/>
          </a:xfrm>
          <a:prstGeom prst="rect">
            <a:avLst/>
          </a:prstGeom>
        </p:spPr>
      </p:pic>
      <p:sp>
        <p:nvSpPr>
          <p:cNvPr id="7" name="CuadroTexto 6">
            <a:extLst>
              <a:ext uri="{FF2B5EF4-FFF2-40B4-BE49-F238E27FC236}">
                <a16:creationId xmlns:a16="http://schemas.microsoft.com/office/drawing/2014/main" id="{B7C5893F-E9F2-15BB-AA0C-AC7AC7D7F74F}"/>
              </a:ext>
            </a:extLst>
          </p:cNvPr>
          <p:cNvSpPr txBox="1"/>
          <p:nvPr/>
        </p:nvSpPr>
        <p:spPr>
          <a:xfrm>
            <a:off x="100584" y="6448107"/>
            <a:ext cx="7542834" cy="307777"/>
          </a:xfrm>
          <a:prstGeom prst="rect">
            <a:avLst/>
          </a:prstGeom>
          <a:noFill/>
        </p:spPr>
        <p:txBody>
          <a:bodyPr wrap="none" rtlCol="0">
            <a:spAutoFit/>
          </a:bodyPr>
          <a:lstStyle/>
          <a:p>
            <a:r>
              <a:rPr lang="es-ES" sz="1400" dirty="0"/>
              <a:t>https://www.theverge.com/2022/9/7/23340934/amd-ryzen-model-numbers-naming-announcement</a:t>
            </a:r>
          </a:p>
        </p:txBody>
      </p:sp>
    </p:spTree>
    <p:extLst>
      <p:ext uri="{BB962C8B-B14F-4D97-AF65-F5344CB8AC3E}">
        <p14:creationId xmlns:p14="http://schemas.microsoft.com/office/powerpoint/2010/main" val="2137466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8E2BB5-96FF-415C-E6D3-F877B3D433C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889C539-895A-AD59-2FDC-2559060AEC8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8C224BB2-1E99-1F54-846C-909F8818D6E8}"/>
              </a:ext>
            </a:extLst>
          </p:cNvPr>
          <p:cNvSpPr>
            <a:spLocks noGrp="1"/>
          </p:cNvSpPr>
          <p:nvPr>
            <p:ph type="sldNum" sz="quarter" idx="12"/>
          </p:nvPr>
        </p:nvSpPr>
        <p:spPr/>
        <p:txBody>
          <a:bodyPr/>
          <a:lstStyle/>
          <a:p>
            <a:fld id="{6993356B-10FC-46AF-A724-8FFAD717AC5A}" type="slidenum">
              <a:rPr lang="es-ES" smtClean="0"/>
              <a:t>35</a:t>
            </a:fld>
            <a:endParaRPr lang="es-ES"/>
          </a:p>
        </p:txBody>
      </p:sp>
      <p:pic>
        <p:nvPicPr>
          <p:cNvPr id="6" name="Imagen 5">
            <a:extLst>
              <a:ext uri="{FF2B5EF4-FFF2-40B4-BE49-F238E27FC236}">
                <a16:creationId xmlns:a16="http://schemas.microsoft.com/office/drawing/2014/main" id="{9305C88B-BF93-F18C-9347-32F48F482DF4}"/>
              </a:ext>
            </a:extLst>
          </p:cNvPr>
          <p:cNvPicPr>
            <a:picLocks noChangeAspect="1"/>
          </p:cNvPicPr>
          <p:nvPr/>
        </p:nvPicPr>
        <p:blipFill>
          <a:blip r:embed="rId2"/>
          <a:stretch>
            <a:fillRect/>
          </a:stretch>
        </p:blipFill>
        <p:spPr>
          <a:xfrm>
            <a:off x="461962" y="233362"/>
            <a:ext cx="11268075" cy="6391275"/>
          </a:xfrm>
          <a:prstGeom prst="rect">
            <a:avLst/>
          </a:prstGeom>
        </p:spPr>
      </p:pic>
      <p:sp>
        <p:nvSpPr>
          <p:cNvPr id="7" name="CuadroTexto 6">
            <a:extLst>
              <a:ext uri="{FF2B5EF4-FFF2-40B4-BE49-F238E27FC236}">
                <a16:creationId xmlns:a16="http://schemas.microsoft.com/office/drawing/2014/main" id="{C8400F58-65D2-A66F-39E8-B6D18AAC110A}"/>
              </a:ext>
            </a:extLst>
          </p:cNvPr>
          <p:cNvSpPr txBox="1"/>
          <p:nvPr/>
        </p:nvSpPr>
        <p:spPr>
          <a:xfrm>
            <a:off x="-26504" y="6584881"/>
            <a:ext cx="3384196" cy="307777"/>
          </a:xfrm>
          <a:prstGeom prst="rect">
            <a:avLst/>
          </a:prstGeom>
          <a:noFill/>
        </p:spPr>
        <p:txBody>
          <a:bodyPr wrap="none" rtlCol="0">
            <a:spAutoFit/>
          </a:bodyPr>
          <a:lstStyle/>
          <a:p>
            <a:r>
              <a:rPr lang="es-ES" sz="1400" dirty="0"/>
              <a:t>https://www.amd.com/es/processors/ryzen</a:t>
            </a:r>
          </a:p>
        </p:txBody>
      </p:sp>
    </p:spTree>
    <p:extLst>
      <p:ext uri="{BB962C8B-B14F-4D97-AF65-F5344CB8AC3E}">
        <p14:creationId xmlns:p14="http://schemas.microsoft.com/office/powerpoint/2010/main" val="3168501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EA6CCA-F15C-3E58-B58A-545CA533A077}"/>
              </a:ext>
            </a:extLst>
          </p:cNvPr>
          <p:cNvSpPr>
            <a:spLocks noGrp="1"/>
          </p:cNvSpPr>
          <p:nvPr>
            <p:ph type="title"/>
          </p:nvPr>
        </p:nvSpPr>
        <p:spPr/>
        <p:txBody>
          <a:bodyPr/>
          <a:lstStyle/>
          <a:p>
            <a:r>
              <a:rPr lang="es-ES" dirty="0"/>
              <a:t>Mercado actual de microprocesadores…</a:t>
            </a:r>
          </a:p>
        </p:txBody>
      </p:sp>
      <p:sp>
        <p:nvSpPr>
          <p:cNvPr id="4" name="Marcador de número de diapositiva 3">
            <a:extLst>
              <a:ext uri="{FF2B5EF4-FFF2-40B4-BE49-F238E27FC236}">
                <a16:creationId xmlns:a16="http://schemas.microsoft.com/office/drawing/2014/main" id="{CBAA7535-F6F8-1B76-C7FE-C57EADB27255}"/>
              </a:ext>
            </a:extLst>
          </p:cNvPr>
          <p:cNvSpPr>
            <a:spLocks noGrp="1"/>
          </p:cNvSpPr>
          <p:nvPr>
            <p:ph type="sldNum" sz="quarter" idx="12"/>
          </p:nvPr>
        </p:nvSpPr>
        <p:spPr/>
        <p:txBody>
          <a:bodyPr/>
          <a:lstStyle/>
          <a:p>
            <a:fld id="{6993356B-10FC-46AF-A724-8FFAD717AC5A}" type="slidenum">
              <a:rPr lang="es-ES" smtClean="0"/>
              <a:t>36</a:t>
            </a:fld>
            <a:endParaRPr lang="es-ES"/>
          </a:p>
        </p:txBody>
      </p:sp>
      <p:pic>
        <p:nvPicPr>
          <p:cNvPr id="5" name="Imagen 4">
            <a:extLst>
              <a:ext uri="{FF2B5EF4-FFF2-40B4-BE49-F238E27FC236}">
                <a16:creationId xmlns:a16="http://schemas.microsoft.com/office/drawing/2014/main" id="{F44690AB-FF97-75CA-51FB-55850CDAE84D}"/>
              </a:ext>
            </a:extLst>
          </p:cNvPr>
          <p:cNvPicPr>
            <a:picLocks noChangeAspect="1"/>
          </p:cNvPicPr>
          <p:nvPr/>
        </p:nvPicPr>
        <p:blipFill>
          <a:blip r:embed="rId2"/>
          <a:stretch>
            <a:fillRect/>
          </a:stretch>
        </p:blipFill>
        <p:spPr>
          <a:xfrm>
            <a:off x="1353312" y="1405053"/>
            <a:ext cx="8589715" cy="5452947"/>
          </a:xfrm>
          <a:prstGeom prst="rect">
            <a:avLst/>
          </a:prstGeom>
        </p:spPr>
      </p:pic>
    </p:spTree>
    <p:extLst>
      <p:ext uri="{BB962C8B-B14F-4D97-AF65-F5344CB8AC3E}">
        <p14:creationId xmlns:p14="http://schemas.microsoft.com/office/powerpoint/2010/main" val="3978278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5F880A7-91BD-0F97-01DD-655D350FBBE4}"/>
              </a:ext>
            </a:extLst>
          </p:cNvPr>
          <p:cNvSpPr>
            <a:spLocks noGrp="1"/>
          </p:cNvSpPr>
          <p:nvPr>
            <p:ph type="sldNum" sz="quarter" idx="12"/>
          </p:nvPr>
        </p:nvSpPr>
        <p:spPr/>
        <p:txBody>
          <a:bodyPr/>
          <a:lstStyle/>
          <a:p>
            <a:fld id="{6993356B-10FC-46AF-A724-8FFAD717AC5A}" type="slidenum">
              <a:rPr lang="es-ES" smtClean="0"/>
              <a:t>37</a:t>
            </a:fld>
            <a:endParaRPr lang="es-ES"/>
          </a:p>
        </p:txBody>
      </p:sp>
      <p:pic>
        <p:nvPicPr>
          <p:cNvPr id="6" name="Imagen 5">
            <a:extLst>
              <a:ext uri="{FF2B5EF4-FFF2-40B4-BE49-F238E27FC236}">
                <a16:creationId xmlns:a16="http://schemas.microsoft.com/office/drawing/2014/main" id="{D4E66AB4-B426-2CF2-66F9-B854122B67B1}"/>
              </a:ext>
            </a:extLst>
          </p:cNvPr>
          <p:cNvPicPr>
            <a:picLocks noChangeAspect="1"/>
          </p:cNvPicPr>
          <p:nvPr/>
        </p:nvPicPr>
        <p:blipFill>
          <a:blip r:embed="rId2"/>
          <a:stretch>
            <a:fillRect/>
          </a:stretch>
        </p:blipFill>
        <p:spPr>
          <a:xfrm>
            <a:off x="3243223" y="0"/>
            <a:ext cx="5705554" cy="6858000"/>
          </a:xfrm>
          <a:prstGeom prst="rect">
            <a:avLst/>
          </a:prstGeom>
        </p:spPr>
      </p:pic>
      <p:sp>
        <p:nvSpPr>
          <p:cNvPr id="7" name="CuadroTexto 6">
            <a:extLst>
              <a:ext uri="{FF2B5EF4-FFF2-40B4-BE49-F238E27FC236}">
                <a16:creationId xmlns:a16="http://schemas.microsoft.com/office/drawing/2014/main" id="{A4931B01-D3DA-D55F-8446-5517B0AEA29D}"/>
              </a:ext>
            </a:extLst>
          </p:cNvPr>
          <p:cNvSpPr txBox="1"/>
          <p:nvPr/>
        </p:nvSpPr>
        <p:spPr>
          <a:xfrm>
            <a:off x="92765" y="6356350"/>
            <a:ext cx="2858411" cy="369332"/>
          </a:xfrm>
          <a:prstGeom prst="rect">
            <a:avLst/>
          </a:prstGeom>
          <a:noFill/>
        </p:spPr>
        <p:txBody>
          <a:bodyPr wrap="none" rtlCol="0">
            <a:spAutoFit/>
          </a:bodyPr>
          <a:lstStyle/>
          <a:p>
            <a:r>
              <a:rPr lang="es-ES" dirty="0"/>
              <a:t>https://technical.city/es/cpu</a:t>
            </a:r>
          </a:p>
        </p:txBody>
      </p:sp>
    </p:spTree>
    <p:extLst>
      <p:ext uri="{BB962C8B-B14F-4D97-AF65-F5344CB8AC3E}">
        <p14:creationId xmlns:p14="http://schemas.microsoft.com/office/powerpoint/2010/main" val="3892868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4DC32B-3837-ACFD-6E1F-595583CCB6BE}"/>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22F10B12-52A7-B7EF-F3D6-569F50274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040" y="74002"/>
            <a:ext cx="11635919" cy="6647473"/>
          </a:xfrm>
        </p:spPr>
      </p:pic>
      <p:sp>
        <p:nvSpPr>
          <p:cNvPr id="4" name="Marcador de número de diapositiva 3">
            <a:extLst>
              <a:ext uri="{FF2B5EF4-FFF2-40B4-BE49-F238E27FC236}">
                <a16:creationId xmlns:a16="http://schemas.microsoft.com/office/drawing/2014/main" id="{86F9A142-BB7D-E349-6EC5-028D4D7C452C}"/>
              </a:ext>
            </a:extLst>
          </p:cNvPr>
          <p:cNvSpPr>
            <a:spLocks noGrp="1"/>
          </p:cNvSpPr>
          <p:nvPr>
            <p:ph type="sldNum" sz="quarter" idx="12"/>
          </p:nvPr>
        </p:nvSpPr>
        <p:spPr/>
        <p:txBody>
          <a:bodyPr/>
          <a:lstStyle/>
          <a:p>
            <a:fld id="{6993356B-10FC-46AF-A724-8FFAD717AC5A}" type="slidenum">
              <a:rPr lang="es-ES" smtClean="0"/>
              <a:t>38</a:t>
            </a:fld>
            <a:endParaRPr lang="es-ES"/>
          </a:p>
        </p:txBody>
      </p:sp>
      <p:sp>
        <p:nvSpPr>
          <p:cNvPr id="7" name="CuadroTexto 6">
            <a:extLst>
              <a:ext uri="{FF2B5EF4-FFF2-40B4-BE49-F238E27FC236}">
                <a16:creationId xmlns:a16="http://schemas.microsoft.com/office/drawing/2014/main" id="{763BD595-89F3-2AD0-6579-2B26C0112BD3}"/>
              </a:ext>
            </a:extLst>
          </p:cNvPr>
          <p:cNvSpPr txBox="1"/>
          <p:nvPr/>
        </p:nvSpPr>
        <p:spPr>
          <a:xfrm>
            <a:off x="54864" y="6602603"/>
            <a:ext cx="6981655" cy="307777"/>
          </a:xfrm>
          <a:prstGeom prst="rect">
            <a:avLst/>
          </a:prstGeom>
          <a:noFill/>
        </p:spPr>
        <p:txBody>
          <a:bodyPr wrap="none" rtlCol="0">
            <a:spAutoFit/>
          </a:bodyPr>
          <a:lstStyle/>
          <a:p>
            <a:r>
              <a:rPr lang="es-ES" sz="1400" dirty="0"/>
              <a:t>https://administraciondesistemas.com/auge-tecnologia-arm-pcs-amenaza-latente-intel-amd/</a:t>
            </a:r>
          </a:p>
        </p:txBody>
      </p:sp>
    </p:spTree>
    <p:extLst>
      <p:ext uri="{BB962C8B-B14F-4D97-AF65-F5344CB8AC3E}">
        <p14:creationId xmlns:p14="http://schemas.microsoft.com/office/powerpoint/2010/main" val="1430448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5130A3-AF97-B0D1-8355-CFE6B3986AC8}"/>
              </a:ext>
            </a:extLst>
          </p:cNvPr>
          <p:cNvSpPr>
            <a:spLocks noGrp="1"/>
          </p:cNvSpPr>
          <p:nvPr>
            <p:ph type="title"/>
          </p:nvPr>
        </p:nvSpPr>
        <p:spPr/>
        <p:txBody>
          <a:bodyPr/>
          <a:lstStyle/>
          <a:p>
            <a:r>
              <a:rPr lang="es-ES" dirty="0"/>
              <a:t>ARM</a:t>
            </a:r>
          </a:p>
        </p:txBody>
      </p:sp>
      <p:sp>
        <p:nvSpPr>
          <p:cNvPr id="4" name="Marcador de número de diapositiva 3">
            <a:extLst>
              <a:ext uri="{FF2B5EF4-FFF2-40B4-BE49-F238E27FC236}">
                <a16:creationId xmlns:a16="http://schemas.microsoft.com/office/drawing/2014/main" id="{AC8E007C-40A4-55D8-061E-B822CEE7721B}"/>
              </a:ext>
            </a:extLst>
          </p:cNvPr>
          <p:cNvSpPr>
            <a:spLocks noGrp="1"/>
          </p:cNvSpPr>
          <p:nvPr>
            <p:ph type="sldNum" sz="quarter" idx="12"/>
          </p:nvPr>
        </p:nvSpPr>
        <p:spPr/>
        <p:txBody>
          <a:bodyPr/>
          <a:lstStyle/>
          <a:p>
            <a:fld id="{6993356B-10FC-46AF-A724-8FFAD717AC5A}" type="slidenum">
              <a:rPr lang="es-ES" smtClean="0"/>
              <a:t>39</a:t>
            </a:fld>
            <a:endParaRPr lang="es-ES"/>
          </a:p>
        </p:txBody>
      </p:sp>
      <p:sp>
        <p:nvSpPr>
          <p:cNvPr id="5" name="CuadroTexto 4">
            <a:extLst>
              <a:ext uri="{FF2B5EF4-FFF2-40B4-BE49-F238E27FC236}">
                <a16:creationId xmlns:a16="http://schemas.microsoft.com/office/drawing/2014/main" id="{1D9234AE-839A-F3C1-FB41-EFABC227F01A}"/>
              </a:ext>
            </a:extLst>
          </p:cNvPr>
          <p:cNvSpPr txBox="1"/>
          <p:nvPr/>
        </p:nvSpPr>
        <p:spPr>
          <a:xfrm>
            <a:off x="184826" y="6478621"/>
            <a:ext cx="9941668" cy="307777"/>
          </a:xfrm>
          <a:prstGeom prst="rect">
            <a:avLst/>
          </a:prstGeom>
          <a:noFill/>
        </p:spPr>
        <p:txBody>
          <a:bodyPr wrap="square" rtlCol="0">
            <a:spAutoFit/>
          </a:bodyPr>
          <a:lstStyle/>
          <a:p>
            <a:r>
              <a:rPr lang="es-ES" sz="1400" dirty="0"/>
              <a:t>https://www.youtube.com/watch?v=xK32lQpzQnc</a:t>
            </a:r>
          </a:p>
        </p:txBody>
      </p:sp>
      <p:pic>
        <p:nvPicPr>
          <p:cNvPr id="9" name="Imagen 8">
            <a:extLst>
              <a:ext uri="{FF2B5EF4-FFF2-40B4-BE49-F238E27FC236}">
                <a16:creationId xmlns:a16="http://schemas.microsoft.com/office/drawing/2014/main" id="{0082BA44-2853-7CF0-C4AE-6B62885F44BE}"/>
              </a:ext>
            </a:extLst>
          </p:cNvPr>
          <p:cNvPicPr>
            <a:picLocks noChangeAspect="1"/>
          </p:cNvPicPr>
          <p:nvPr/>
        </p:nvPicPr>
        <p:blipFill>
          <a:blip r:embed="rId2"/>
          <a:stretch>
            <a:fillRect/>
          </a:stretch>
        </p:blipFill>
        <p:spPr>
          <a:xfrm>
            <a:off x="2622459" y="279733"/>
            <a:ext cx="9013662" cy="6011694"/>
          </a:xfrm>
          <a:prstGeom prst="rect">
            <a:avLst/>
          </a:prstGeom>
        </p:spPr>
      </p:pic>
    </p:spTree>
    <p:extLst>
      <p:ext uri="{BB962C8B-B14F-4D97-AF65-F5344CB8AC3E}">
        <p14:creationId xmlns:p14="http://schemas.microsoft.com/office/powerpoint/2010/main" val="3924572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74075E-F013-08A8-437E-21C2BE343793}"/>
              </a:ext>
            </a:extLst>
          </p:cNvPr>
          <p:cNvSpPr>
            <a:spLocks noGrp="1"/>
          </p:cNvSpPr>
          <p:nvPr>
            <p:ph type="title"/>
          </p:nvPr>
        </p:nvSpPr>
        <p:spPr/>
        <p:txBody>
          <a:bodyPr/>
          <a:lstStyle/>
          <a:p>
            <a:r>
              <a:rPr lang="es-ES" dirty="0"/>
              <a:t>Recordamos…</a:t>
            </a:r>
          </a:p>
        </p:txBody>
      </p:sp>
      <p:sp>
        <p:nvSpPr>
          <p:cNvPr id="4" name="Marcador de número de diapositiva 3">
            <a:extLst>
              <a:ext uri="{FF2B5EF4-FFF2-40B4-BE49-F238E27FC236}">
                <a16:creationId xmlns:a16="http://schemas.microsoft.com/office/drawing/2014/main" id="{0ED80BE7-51E6-ADCD-E757-2CFA95F4C39D}"/>
              </a:ext>
            </a:extLst>
          </p:cNvPr>
          <p:cNvSpPr>
            <a:spLocks noGrp="1"/>
          </p:cNvSpPr>
          <p:nvPr>
            <p:ph type="sldNum" sz="quarter" idx="12"/>
          </p:nvPr>
        </p:nvSpPr>
        <p:spPr/>
        <p:txBody>
          <a:bodyPr/>
          <a:lstStyle/>
          <a:p>
            <a:fld id="{6993356B-10FC-46AF-A724-8FFAD717AC5A}" type="slidenum">
              <a:rPr lang="es-ES" smtClean="0"/>
              <a:t>4</a:t>
            </a:fld>
            <a:endParaRPr lang="es-ES"/>
          </a:p>
        </p:txBody>
      </p:sp>
      <p:pic>
        <p:nvPicPr>
          <p:cNvPr id="8" name="Imagen 7">
            <a:extLst>
              <a:ext uri="{FF2B5EF4-FFF2-40B4-BE49-F238E27FC236}">
                <a16:creationId xmlns:a16="http://schemas.microsoft.com/office/drawing/2014/main" id="{ABEFAD95-7CE0-59C5-0A02-BFE3E86BD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616" y="1321137"/>
            <a:ext cx="10392383" cy="5098641"/>
          </a:xfrm>
          <a:prstGeom prst="rect">
            <a:avLst/>
          </a:prstGeom>
        </p:spPr>
      </p:pic>
      <p:sp>
        <p:nvSpPr>
          <p:cNvPr id="9" name="CuadroTexto 8">
            <a:extLst>
              <a:ext uri="{FF2B5EF4-FFF2-40B4-BE49-F238E27FC236}">
                <a16:creationId xmlns:a16="http://schemas.microsoft.com/office/drawing/2014/main" id="{03F19F19-58E2-B6B7-D120-6489C0267A56}"/>
              </a:ext>
            </a:extLst>
          </p:cNvPr>
          <p:cNvSpPr txBox="1"/>
          <p:nvPr/>
        </p:nvSpPr>
        <p:spPr>
          <a:xfrm>
            <a:off x="87549" y="6634264"/>
            <a:ext cx="45719" cy="369332"/>
          </a:xfrm>
          <a:prstGeom prst="rect">
            <a:avLst/>
          </a:prstGeom>
          <a:noFill/>
        </p:spPr>
        <p:txBody>
          <a:bodyPr wrap="square" rtlCol="0">
            <a:spAutoFit/>
          </a:bodyPr>
          <a:lstStyle/>
          <a:p>
            <a:endParaRPr lang="es-ES" dirty="0"/>
          </a:p>
        </p:txBody>
      </p:sp>
      <p:sp>
        <p:nvSpPr>
          <p:cNvPr id="10" name="CuadroTexto 9">
            <a:extLst>
              <a:ext uri="{FF2B5EF4-FFF2-40B4-BE49-F238E27FC236}">
                <a16:creationId xmlns:a16="http://schemas.microsoft.com/office/drawing/2014/main" id="{32F1DE6A-C8B6-92E2-2B71-63DC7BF449BA}"/>
              </a:ext>
            </a:extLst>
          </p:cNvPr>
          <p:cNvSpPr txBox="1"/>
          <p:nvPr/>
        </p:nvSpPr>
        <p:spPr>
          <a:xfrm>
            <a:off x="0" y="6511153"/>
            <a:ext cx="10667354" cy="307777"/>
          </a:xfrm>
          <a:prstGeom prst="rect">
            <a:avLst/>
          </a:prstGeom>
          <a:noFill/>
        </p:spPr>
        <p:txBody>
          <a:bodyPr wrap="square" rtlCol="0">
            <a:spAutoFit/>
          </a:bodyPr>
          <a:lstStyle/>
          <a:p>
            <a:r>
              <a:rPr lang="es-ES" sz="1400"/>
              <a:t>https://comunicampus.org/html/IPT/hard.html</a:t>
            </a:r>
            <a:endParaRPr lang="es-ES" sz="1400" dirty="0"/>
          </a:p>
        </p:txBody>
      </p:sp>
    </p:spTree>
    <p:extLst>
      <p:ext uri="{BB962C8B-B14F-4D97-AF65-F5344CB8AC3E}">
        <p14:creationId xmlns:p14="http://schemas.microsoft.com/office/powerpoint/2010/main" val="2050373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EBB82-162E-384F-A0C3-D18C32A3C096}"/>
              </a:ext>
            </a:extLst>
          </p:cNvPr>
          <p:cNvSpPr>
            <a:spLocks noGrp="1"/>
          </p:cNvSpPr>
          <p:nvPr>
            <p:ph type="title"/>
          </p:nvPr>
        </p:nvSpPr>
        <p:spPr>
          <a:xfrm>
            <a:off x="838200" y="316486"/>
            <a:ext cx="10515600" cy="1325563"/>
          </a:xfrm>
        </p:spPr>
        <p:txBody>
          <a:bodyPr/>
          <a:lstStyle/>
          <a:p>
            <a:r>
              <a:rPr lang="es-ES" dirty="0"/>
              <a:t>x86 y ARM… CISC y RISC</a:t>
            </a:r>
          </a:p>
        </p:txBody>
      </p:sp>
      <p:sp>
        <p:nvSpPr>
          <p:cNvPr id="4" name="Marcador de número de diapositiva 3">
            <a:extLst>
              <a:ext uri="{FF2B5EF4-FFF2-40B4-BE49-F238E27FC236}">
                <a16:creationId xmlns:a16="http://schemas.microsoft.com/office/drawing/2014/main" id="{6925F1F0-0CAA-305A-D342-17EAADFE40AB}"/>
              </a:ext>
            </a:extLst>
          </p:cNvPr>
          <p:cNvSpPr>
            <a:spLocks noGrp="1"/>
          </p:cNvSpPr>
          <p:nvPr>
            <p:ph type="sldNum" sz="quarter" idx="12"/>
          </p:nvPr>
        </p:nvSpPr>
        <p:spPr/>
        <p:txBody>
          <a:bodyPr/>
          <a:lstStyle/>
          <a:p>
            <a:fld id="{6993356B-10FC-46AF-A724-8FFAD717AC5A}" type="slidenum">
              <a:rPr lang="es-ES" smtClean="0"/>
              <a:t>40</a:t>
            </a:fld>
            <a:endParaRPr lang="es-ES"/>
          </a:p>
        </p:txBody>
      </p:sp>
      <p:pic>
        <p:nvPicPr>
          <p:cNvPr id="8" name="Imagen 7">
            <a:extLst>
              <a:ext uri="{FF2B5EF4-FFF2-40B4-BE49-F238E27FC236}">
                <a16:creationId xmlns:a16="http://schemas.microsoft.com/office/drawing/2014/main" id="{BF769D30-D570-9DAE-D318-A817B6B8B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125" y="1833562"/>
            <a:ext cx="7143750" cy="3190875"/>
          </a:xfrm>
          <a:prstGeom prst="rect">
            <a:avLst/>
          </a:prstGeom>
        </p:spPr>
      </p:pic>
    </p:spTree>
    <p:extLst>
      <p:ext uri="{BB962C8B-B14F-4D97-AF65-F5344CB8AC3E}">
        <p14:creationId xmlns:p14="http://schemas.microsoft.com/office/powerpoint/2010/main" val="3740147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EBB82-162E-384F-A0C3-D18C32A3C096}"/>
              </a:ext>
            </a:extLst>
          </p:cNvPr>
          <p:cNvSpPr>
            <a:spLocks noGrp="1"/>
          </p:cNvSpPr>
          <p:nvPr>
            <p:ph type="title"/>
          </p:nvPr>
        </p:nvSpPr>
        <p:spPr>
          <a:xfrm>
            <a:off x="838200" y="316486"/>
            <a:ext cx="10515600" cy="1325563"/>
          </a:xfrm>
        </p:spPr>
        <p:txBody>
          <a:bodyPr/>
          <a:lstStyle/>
          <a:p>
            <a:r>
              <a:rPr lang="es-ES" dirty="0"/>
              <a:t>CISC y RISC</a:t>
            </a:r>
          </a:p>
        </p:txBody>
      </p:sp>
      <p:sp>
        <p:nvSpPr>
          <p:cNvPr id="4" name="Marcador de número de diapositiva 3">
            <a:extLst>
              <a:ext uri="{FF2B5EF4-FFF2-40B4-BE49-F238E27FC236}">
                <a16:creationId xmlns:a16="http://schemas.microsoft.com/office/drawing/2014/main" id="{6925F1F0-0CAA-305A-D342-17EAADFE40AB}"/>
              </a:ext>
            </a:extLst>
          </p:cNvPr>
          <p:cNvSpPr>
            <a:spLocks noGrp="1"/>
          </p:cNvSpPr>
          <p:nvPr>
            <p:ph type="sldNum" sz="quarter" idx="12"/>
          </p:nvPr>
        </p:nvSpPr>
        <p:spPr/>
        <p:txBody>
          <a:bodyPr/>
          <a:lstStyle/>
          <a:p>
            <a:fld id="{6993356B-10FC-46AF-A724-8FFAD717AC5A}" type="slidenum">
              <a:rPr lang="es-ES" smtClean="0"/>
              <a:t>41</a:t>
            </a:fld>
            <a:endParaRPr lang="es-ES"/>
          </a:p>
        </p:txBody>
      </p:sp>
      <p:pic>
        <p:nvPicPr>
          <p:cNvPr id="5" name="Imagen 4">
            <a:extLst>
              <a:ext uri="{FF2B5EF4-FFF2-40B4-BE49-F238E27FC236}">
                <a16:creationId xmlns:a16="http://schemas.microsoft.com/office/drawing/2014/main" id="{B8D50CC4-0547-317A-E231-3123B65470C4}"/>
              </a:ext>
            </a:extLst>
          </p:cNvPr>
          <p:cNvPicPr>
            <a:picLocks noChangeAspect="1"/>
          </p:cNvPicPr>
          <p:nvPr/>
        </p:nvPicPr>
        <p:blipFill rotWithShape="1">
          <a:blip r:embed="rId2">
            <a:extLst>
              <a:ext uri="{28A0092B-C50C-407E-A947-70E740481C1C}">
                <a14:useLocalDpi xmlns:a14="http://schemas.microsoft.com/office/drawing/2010/main" val="0"/>
              </a:ext>
            </a:extLst>
          </a:blip>
          <a:srcRect t="17545" b="14218"/>
          <a:stretch/>
        </p:blipFill>
        <p:spPr>
          <a:xfrm>
            <a:off x="381000" y="1707542"/>
            <a:ext cx="11430000" cy="4387174"/>
          </a:xfrm>
          <a:prstGeom prst="rect">
            <a:avLst/>
          </a:prstGeom>
        </p:spPr>
      </p:pic>
      <p:sp>
        <p:nvSpPr>
          <p:cNvPr id="6" name="CuadroTexto 5">
            <a:extLst>
              <a:ext uri="{FF2B5EF4-FFF2-40B4-BE49-F238E27FC236}">
                <a16:creationId xmlns:a16="http://schemas.microsoft.com/office/drawing/2014/main" id="{A85F20AD-5E00-6D2F-E626-1457426453F7}"/>
              </a:ext>
            </a:extLst>
          </p:cNvPr>
          <p:cNvSpPr txBox="1"/>
          <p:nvPr/>
        </p:nvSpPr>
        <p:spPr>
          <a:xfrm>
            <a:off x="147640" y="6424763"/>
            <a:ext cx="4667881" cy="307777"/>
          </a:xfrm>
          <a:prstGeom prst="rect">
            <a:avLst/>
          </a:prstGeom>
          <a:noFill/>
        </p:spPr>
        <p:txBody>
          <a:bodyPr wrap="none" rtlCol="0">
            <a:spAutoFit/>
          </a:bodyPr>
          <a:lstStyle/>
          <a:p>
            <a:r>
              <a:rPr lang="es-ES" sz="1400" dirty="0"/>
              <a:t>https://www.profesionalreview.com/2021/07/18/risc-vs-cisc/</a:t>
            </a:r>
          </a:p>
        </p:txBody>
      </p:sp>
    </p:spTree>
    <p:extLst>
      <p:ext uri="{BB962C8B-B14F-4D97-AF65-F5344CB8AC3E}">
        <p14:creationId xmlns:p14="http://schemas.microsoft.com/office/powerpoint/2010/main" val="1880904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1A8EB-91C1-0CCF-AB47-D13376B3DC10}"/>
              </a:ext>
            </a:extLst>
          </p:cNvPr>
          <p:cNvSpPr>
            <a:spLocks noGrp="1"/>
          </p:cNvSpPr>
          <p:nvPr>
            <p:ph type="title"/>
          </p:nvPr>
        </p:nvSpPr>
        <p:spPr/>
        <p:txBody>
          <a:bodyPr/>
          <a:lstStyle/>
          <a:p>
            <a:r>
              <a:rPr lang="es-ES" dirty="0"/>
              <a:t>CISC -&gt; Ventajas</a:t>
            </a:r>
          </a:p>
        </p:txBody>
      </p:sp>
      <p:sp>
        <p:nvSpPr>
          <p:cNvPr id="5" name="Marcador de contenido 4">
            <a:extLst>
              <a:ext uri="{FF2B5EF4-FFF2-40B4-BE49-F238E27FC236}">
                <a16:creationId xmlns:a16="http://schemas.microsoft.com/office/drawing/2014/main" id="{0998E433-FFA3-EC9F-D9C6-CCF6A940E368}"/>
              </a:ext>
            </a:extLst>
          </p:cNvPr>
          <p:cNvSpPr>
            <a:spLocks noGrp="1"/>
          </p:cNvSpPr>
          <p:nvPr>
            <p:ph idx="1"/>
          </p:nvPr>
        </p:nvSpPr>
        <p:spPr/>
        <p:txBody>
          <a:bodyPr>
            <a:normAutofit lnSpcReduction="10000"/>
          </a:bodyPr>
          <a:lstStyle/>
          <a:p>
            <a:pPr>
              <a:buFont typeface="Arial" panose="020B0604020202020204" pitchFamily="34" charset="0"/>
              <a:buChar char="•"/>
            </a:pPr>
            <a:r>
              <a:rPr lang="es-ES" dirty="0"/>
              <a:t>Para el </a:t>
            </a:r>
            <a:r>
              <a:rPr lang="es-ES" b="1" dirty="0"/>
              <a:t>compilador se requiere de poco esfuerzo</a:t>
            </a:r>
            <a:r>
              <a:rPr lang="es-ES" dirty="0"/>
              <a:t> para traducir programas de alto nivel o lenguajes de instrucciones a lenguaje ensamblador o máquina</a:t>
            </a:r>
          </a:p>
          <a:p>
            <a:pPr>
              <a:buFont typeface="Arial" panose="020B0604020202020204" pitchFamily="34" charset="0"/>
              <a:buChar char="•"/>
            </a:pPr>
            <a:r>
              <a:rPr lang="es-ES" dirty="0"/>
              <a:t>El </a:t>
            </a:r>
            <a:r>
              <a:rPr lang="es-ES" b="1" dirty="0"/>
              <a:t>tamaño del código es corto</a:t>
            </a:r>
            <a:r>
              <a:rPr lang="es-ES" dirty="0"/>
              <a:t>, reduciendo los requisitos de memoria</a:t>
            </a:r>
          </a:p>
          <a:p>
            <a:pPr>
              <a:buFont typeface="Arial" panose="020B0604020202020204" pitchFamily="34" charset="0"/>
              <a:buChar char="•"/>
            </a:pPr>
            <a:r>
              <a:rPr lang="es-ES" dirty="0"/>
              <a:t>Almacenar las instrucciones CISC requieren de </a:t>
            </a:r>
            <a:r>
              <a:rPr lang="es-ES" b="1" dirty="0"/>
              <a:t>menos cantidad de </a:t>
            </a:r>
            <a:r>
              <a:rPr lang="es-ES" b="1" dirty="0">
                <a:hlinkClick r:id="rId2"/>
              </a:rPr>
              <a:t>memoria RAM</a:t>
            </a:r>
            <a:endParaRPr lang="es-ES" dirty="0"/>
          </a:p>
          <a:p>
            <a:pPr>
              <a:buFont typeface="Arial" panose="020B0604020202020204" pitchFamily="34" charset="0"/>
              <a:buChar char="•"/>
            </a:pPr>
            <a:r>
              <a:rPr lang="es-ES" dirty="0"/>
              <a:t>Genera procesos de administración de uso de energía que permiten</a:t>
            </a:r>
            <a:r>
              <a:rPr lang="es-ES" b="1" dirty="0"/>
              <a:t> ajustar la velocidad y el voltaje del reloj</a:t>
            </a:r>
            <a:endParaRPr lang="es-ES" dirty="0"/>
          </a:p>
          <a:p>
            <a:pPr>
              <a:buFont typeface="Arial" panose="020B0604020202020204" pitchFamily="34" charset="0"/>
              <a:buChar char="•"/>
            </a:pPr>
            <a:r>
              <a:rPr lang="es-ES" b="1" dirty="0"/>
              <a:t>Requiere de menos instrucciones configuradas</a:t>
            </a:r>
            <a:r>
              <a:rPr lang="es-ES" dirty="0"/>
              <a:t> para realizar la misma instrucción que la arquitectura RISC</a:t>
            </a:r>
          </a:p>
          <a:p>
            <a:endParaRPr lang="es-ES" dirty="0"/>
          </a:p>
        </p:txBody>
      </p:sp>
      <p:sp>
        <p:nvSpPr>
          <p:cNvPr id="4" name="Marcador de número de diapositiva 3">
            <a:extLst>
              <a:ext uri="{FF2B5EF4-FFF2-40B4-BE49-F238E27FC236}">
                <a16:creationId xmlns:a16="http://schemas.microsoft.com/office/drawing/2014/main" id="{5F45D450-E0E3-E00E-EF73-EE3E7C37599B}"/>
              </a:ext>
            </a:extLst>
          </p:cNvPr>
          <p:cNvSpPr>
            <a:spLocks noGrp="1"/>
          </p:cNvSpPr>
          <p:nvPr>
            <p:ph type="sldNum" sz="quarter" idx="12"/>
          </p:nvPr>
        </p:nvSpPr>
        <p:spPr/>
        <p:txBody>
          <a:bodyPr/>
          <a:lstStyle/>
          <a:p>
            <a:fld id="{6993356B-10FC-46AF-A724-8FFAD717AC5A}" type="slidenum">
              <a:rPr lang="es-ES" smtClean="0"/>
              <a:t>42</a:t>
            </a:fld>
            <a:endParaRPr lang="es-ES"/>
          </a:p>
        </p:txBody>
      </p:sp>
    </p:spTree>
    <p:extLst>
      <p:ext uri="{BB962C8B-B14F-4D97-AF65-F5344CB8AC3E}">
        <p14:creationId xmlns:p14="http://schemas.microsoft.com/office/powerpoint/2010/main" val="4184790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1A8EB-91C1-0CCF-AB47-D13376B3DC10}"/>
              </a:ext>
            </a:extLst>
          </p:cNvPr>
          <p:cNvSpPr>
            <a:spLocks noGrp="1"/>
          </p:cNvSpPr>
          <p:nvPr>
            <p:ph type="title"/>
          </p:nvPr>
        </p:nvSpPr>
        <p:spPr/>
        <p:txBody>
          <a:bodyPr/>
          <a:lstStyle/>
          <a:p>
            <a:r>
              <a:rPr lang="es-ES" dirty="0"/>
              <a:t>CISC -&gt; Desventajas</a:t>
            </a:r>
          </a:p>
        </p:txBody>
      </p:sp>
      <p:sp>
        <p:nvSpPr>
          <p:cNvPr id="6" name="Marcador de contenido 5">
            <a:extLst>
              <a:ext uri="{FF2B5EF4-FFF2-40B4-BE49-F238E27FC236}">
                <a16:creationId xmlns:a16="http://schemas.microsoft.com/office/drawing/2014/main" id="{36F34531-7B65-52D6-CA63-CA6408EE38F4}"/>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s-ES" dirty="0"/>
              <a:t>Pueden requerir de </a:t>
            </a:r>
            <a:r>
              <a:rPr lang="es-ES" b="1" dirty="0"/>
              <a:t>varios ciclos de reloj para completar una instrucción</a:t>
            </a:r>
            <a:r>
              <a:rPr lang="es-ES" dirty="0"/>
              <a:t> de un software</a:t>
            </a:r>
          </a:p>
          <a:p>
            <a:pPr>
              <a:buFont typeface="Arial" panose="020B0604020202020204" pitchFamily="34" charset="0"/>
              <a:buChar char="•"/>
            </a:pPr>
            <a:r>
              <a:rPr lang="es-ES" dirty="0"/>
              <a:t>El</a:t>
            </a:r>
            <a:r>
              <a:rPr lang="es-ES" b="1" dirty="0"/>
              <a:t> rendimiento</a:t>
            </a:r>
            <a:r>
              <a:rPr lang="es-ES" dirty="0"/>
              <a:t> del equipo sufre un </a:t>
            </a:r>
            <a:r>
              <a:rPr lang="es-ES" b="1" dirty="0"/>
              <a:t>descenso debido a la velocidad del reloj</a:t>
            </a:r>
            <a:endParaRPr lang="es-ES" dirty="0"/>
          </a:p>
          <a:p>
            <a:pPr>
              <a:buFont typeface="Arial" panose="020B0604020202020204" pitchFamily="34" charset="0"/>
              <a:buChar char="•"/>
            </a:pPr>
            <a:r>
              <a:rPr lang="es-ES" dirty="0"/>
              <a:t>La </a:t>
            </a:r>
            <a:r>
              <a:rPr lang="es-ES" b="1" dirty="0"/>
              <a:t>ejecución mediante canalización</a:t>
            </a:r>
            <a:r>
              <a:rPr lang="es-ES" dirty="0"/>
              <a:t> en procesadores CISC puede ser realmente </a:t>
            </a:r>
            <a:r>
              <a:rPr lang="es-ES" b="1" dirty="0"/>
              <a:t>complicado</a:t>
            </a:r>
            <a:endParaRPr lang="es-ES" dirty="0"/>
          </a:p>
          <a:p>
            <a:pPr>
              <a:buFont typeface="Arial" panose="020B0604020202020204" pitchFamily="34" charset="0"/>
              <a:buChar char="•"/>
            </a:pPr>
            <a:r>
              <a:rPr lang="es-ES" dirty="0"/>
              <a:t>Este diseño de procesadores requiere </a:t>
            </a:r>
            <a:r>
              <a:rPr lang="es-ES" b="1" dirty="0"/>
              <a:t>muchos más transistores que la arquitectura RISC</a:t>
            </a:r>
            <a:endParaRPr lang="es-ES" dirty="0"/>
          </a:p>
          <a:p>
            <a:pPr>
              <a:buFont typeface="Arial" panose="020B0604020202020204" pitchFamily="34" charset="0"/>
              <a:buChar char="•"/>
            </a:pPr>
            <a:r>
              <a:rPr lang="es-ES" b="1" dirty="0"/>
              <a:t>Utilizan sobre el 20% de las instrucciones existentes</a:t>
            </a:r>
            <a:r>
              <a:rPr lang="es-ES" dirty="0"/>
              <a:t> en un evento de programación</a:t>
            </a:r>
          </a:p>
          <a:p>
            <a:pPr>
              <a:buFont typeface="Arial" panose="020B0604020202020204" pitchFamily="34" charset="0"/>
              <a:buChar char="•"/>
            </a:pPr>
            <a:r>
              <a:rPr lang="es-ES" dirty="0"/>
              <a:t>Tienen un diseño mucho mayor que la arquitectura RISC, lo cual conlleva </a:t>
            </a:r>
            <a:r>
              <a:rPr lang="es-ES" b="1" dirty="0"/>
              <a:t>más generación de temperatura, mayor consumo y mayor requisito de espacio físico</a:t>
            </a:r>
            <a:endParaRPr lang="es-ES" dirty="0"/>
          </a:p>
          <a:p>
            <a:endParaRPr lang="es-ES" dirty="0"/>
          </a:p>
        </p:txBody>
      </p:sp>
      <p:sp>
        <p:nvSpPr>
          <p:cNvPr id="4" name="Marcador de número de diapositiva 3">
            <a:extLst>
              <a:ext uri="{FF2B5EF4-FFF2-40B4-BE49-F238E27FC236}">
                <a16:creationId xmlns:a16="http://schemas.microsoft.com/office/drawing/2014/main" id="{5F45D450-E0E3-E00E-EF73-EE3E7C37599B}"/>
              </a:ext>
            </a:extLst>
          </p:cNvPr>
          <p:cNvSpPr>
            <a:spLocks noGrp="1"/>
          </p:cNvSpPr>
          <p:nvPr>
            <p:ph type="sldNum" sz="quarter" idx="12"/>
          </p:nvPr>
        </p:nvSpPr>
        <p:spPr/>
        <p:txBody>
          <a:bodyPr/>
          <a:lstStyle/>
          <a:p>
            <a:fld id="{6993356B-10FC-46AF-A724-8FFAD717AC5A}" type="slidenum">
              <a:rPr lang="es-ES" smtClean="0"/>
              <a:t>43</a:t>
            </a:fld>
            <a:endParaRPr lang="es-ES"/>
          </a:p>
        </p:txBody>
      </p:sp>
    </p:spTree>
    <p:extLst>
      <p:ext uri="{BB962C8B-B14F-4D97-AF65-F5344CB8AC3E}">
        <p14:creationId xmlns:p14="http://schemas.microsoft.com/office/powerpoint/2010/main" val="2813789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3F0FE7-F50B-074C-CFE4-09E366324B24}"/>
              </a:ext>
            </a:extLst>
          </p:cNvPr>
          <p:cNvSpPr>
            <a:spLocks noGrp="1"/>
          </p:cNvSpPr>
          <p:nvPr>
            <p:ph type="title"/>
          </p:nvPr>
        </p:nvSpPr>
        <p:spPr/>
        <p:txBody>
          <a:bodyPr/>
          <a:lstStyle/>
          <a:p>
            <a:r>
              <a:rPr lang="es-ES" dirty="0"/>
              <a:t>RISC -&gt; Ventajas</a:t>
            </a:r>
          </a:p>
        </p:txBody>
      </p:sp>
      <p:sp>
        <p:nvSpPr>
          <p:cNvPr id="3" name="Marcador de contenido 2">
            <a:extLst>
              <a:ext uri="{FF2B5EF4-FFF2-40B4-BE49-F238E27FC236}">
                <a16:creationId xmlns:a16="http://schemas.microsoft.com/office/drawing/2014/main" id="{141A6588-D232-28AD-EB17-06BB5585D33D}"/>
              </a:ext>
            </a:extLst>
          </p:cNvPr>
          <p:cNvSpPr>
            <a:spLocks noGrp="1"/>
          </p:cNvSpPr>
          <p:nvPr>
            <p:ph idx="1"/>
          </p:nvPr>
        </p:nvSpPr>
        <p:spPr/>
        <p:txBody>
          <a:bodyPr/>
          <a:lstStyle/>
          <a:p>
            <a:pPr>
              <a:buFont typeface="Arial" panose="020B0604020202020204" pitchFamily="34" charset="0"/>
              <a:buChar char="•"/>
            </a:pPr>
            <a:r>
              <a:rPr lang="es-ES" dirty="0"/>
              <a:t>Tienen la capacidad de ofrecer un </a:t>
            </a:r>
            <a:r>
              <a:rPr lang="es-ES" b="1" dirty="0"/>
              <a:t>mejor rendimiento gracias al menor número de instrucciones</a:t>
            </a:r>
            <a:r>
              <a:rPr lang="es-ES" dirty="0"/>
              <a:t> y la simplicidad de las mismas</a:t>
            </a:r>
          </a:p>
          <a:p>
            <a:pPr>
              <a:buFont typeface="Arial" panose="020B0604020202020204" pitchFamily="34" charset="0"/>
              <a:buChar char="•"/>
            </a:pPr>
            <a:r>
              <a:rPr lang="es-ES" b="1" dirty="0"/>
              <a:t>Requieren de menos transistores</a:t>
            </a:r>
            <a:r>
              <a:rPr lang="es-ES" dirty="0"/>
              <a:t>, lo cual los hace más económicos de diseñar y producir</a:t>
            </a:r>
          </a:p>
          <a:p>
            <a:pPr>
              <a:buFont typeface="Arial" panose="020B0604020202020204" pitchFamily="34" charset="0"/>
              <a:buChar char="•"/>
            </a:pPr>
            <a:r>
              <a:rPr lang="es-ES" dirty="0"/>
              <a:t>Permiten crear procesadores con</a:t>
            </a:r>
            <a:r>
              <a:rPr lang="es-ES" b="1" dirty="0"/>
              <a:t> «espacio» libre para añadir otros circuitos</a:t>
            </a:r>
            <a:r>
              <a:rPr lang="es-ES" dirty="0"/>
              <a:t> o reducir sencillamente el encapsulado</a:t>
            </a:r>
          </a:p>
          <a:p>
            <a:pPr>
              <a:buFont typeface="Arial" panose="020B0604020202020204" pitchFamily="34" charset="0"/>
              <a:buChar char="•"/>
            </a:pPr>
            <a:r>
              <a:rPr lang="es-ES" dirty="0"/>
              <a:t>Este diseño requiere de </a:t>
            </a:r>
            <a:r>
              <a:rPr lang="es-ES" b="1" dirty="0"/>
              <a:t>menos consumo de energía y generan menos calor</a:t>
            </a:r>
            <a:r>
              <a:rPr lang="es-ES" dirty="0"/>
              <a:t> que los procesadores RISC</a:t>
            </a:r>
          </a:p>
          <a:p>
            <a:endParaRPr lang="es-ES" dirty="0"/>
          </a:p>
        </p:txBody>
      </p:sp>
      <p:sp>
        <p:nvSpPr>
          <p:cNvPr id="4" name="Marcador de número de diapositiva 3">
            <a:extLst>
              <a:ext uri="{FF2B5EF4-FFF2-40B4-BE49-F238E27FC236}">
                <a16:creationId xmlns:a16="http://schemas.microsoft.com/office/drawing/2014/main" id="{FF6E400B-205B-BE86-CF98-48CC5BE8BC56}"/>
              </a:ext>
            </a:extLst>
          </p:cNvPr>
          <p:cNvSpPr>
            <a:spLocks noGrp="1"/>
          </p:cNvSpPr>
          <p:nvPr>
            <p:ph type="sldNum" sz="quarter" idx="12"/>
          </p:nvPr>
        </p:nvSpPr>
        <p:spPr/>
        <p:txBody>
          <a:bodyPr/>
          <a:lstStyle/>
          <a:p>
            <a:fld id="{6993356B-10FC-46AF-A724-8FFAD717AC5A}" type="slidenum">
              <a:rPr lang="es-ES" smtClean="0"/>
              <a:t>44</a:t>
            </a:fld>
            <a:endParaRPr lang="es-ES"/>
          </a:p>
        </p:txBody>
      </p:sp>
    </p:spTree>
    <p:extLst>
      <p:ext uri="{BB962C8B-B14F-4D97-AF65-F5344CB8AC3E}">
        <p14:creationId xmlns:p14="http://schemas.microsoft.com/office/powerpoint/2010/main" val="4027830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3F0FE7-F50B-074C-CFE4-09E366324B24}"/>
              </a:ext>
            </a:extLst>
          </p:cNvPr>
          <p:cNvSpPr>
            <a:spLocks noGrp="1"/>
          </p:cNvSpPr>
          <p:nvPr>
            <p:ph type="title"/>
          </p:nvPr>
        </p:nvSpPr>
        <p:spPr/>
        <p:txBody>
          <a:bodyPr/>
          <a:lstStyle/>
          <a:p>
            <a:r>
              <a:rPr lang="es-ES" dirty="0"/>
              <a:t>RISC -&gt; Desventajas</a:t>
            </a:r>
          </a:p>
        </p:txBody>
      </p:sp>
      <p:sp>
        <p:nvSpPr>
          <p:cNvPr id="3" name="Marcador de contenido 2">
            <a:extLst>
              <a:ext uri="{FF2B5EF4-FFF2-40B4-BE49-F238E27FC236}">
                <a16:creationId xmlns:a16="http://schemas.microsoft.com/office/drawing/2014/main" id="{141A6588-D232-28AD-EB17-06BB5585D33D}"/>
              </a:ext>
            </a:extLst>
          </p:cNvPr>
          <p:cNvSpPr>
            <a:spLocks noGrp="1"/>
          </p:cNvSpPr>
          <p:nvPr>
            <p:ph idx="1"/>
          </p:nvPr>
        </p:nvSpPr>
        <p:spPr/>
        <p:txBody>
          <a:bodyPr/>
          <a:lstStyle/>
          <a:p>
            <a:pPr>
              <a:buFont typeface="Arial" panose="020B0604020202020204" pitchFamily="34" charset="0"/>
              <a:buChar char="•"/>
            </a:pPr>
            <a:r>
              <a:rPr lang="es-ES" dirty="0"/>
              <a:t>El </a:t>
            </a:r>
            <a:r>
              <a:rPr lang="es-ES" b="1" dirty="0"/>
              <a:t>rendimiento</a:t>
            </a:r>
            <a:r>
              <a:rPr lang="es-ES" dirty="0"/>
              <a:t> del procesador puede v</a:t>
            </a:r>
            <a:r>
              <a:rPr lang="es-ES" b="1" dirty="0"/>
              <a:t>ariar dependiendo del código que se ejecuta,</a:t>
            </a:r>
            <a:r>
              <a:rPr lang="es-ES" dirty="0"/>
              <a:t> ya que las instrucciones posteriores que se ejecuten pueden depender de una instrucción anterior</a:t>
            </a:r>
          </a:p>
          <a:p>
            <a:pPr>
              <a:buFont typeface="Arial" panose="020B0604020202020204" pitchFamily="34" charset="0"/>
              <a:buChar char="•"/>
            </a:pPr>
            <a:r>
              <a:rPr lang="es-ES" dirty="0"/>
              <a:t>Actualmente la </a:t>
            </a:r>
            <a:r>
              <a:rPr lang="es-ES" b="1" dirty="0"/>
              <a:t>mayoría de software y compiladores</a:t>
            </a:r>
            <a:r>
              <a:rPr lang="es-ES" dirty="0"/>
              <a:t> hacen uso de</a:t>
            </a:r>
            <a:r>
              <a:rPr lang="es-ES" b="1" dirty="0"/>
              <a:t> instrucciones complejas</a:t>
            </a:r>
            <a:endParaRPr lang="es-ES" dirty="0"/>
          </a:p>
          <a:p>
            <a:pPr>
              <a:buFont typeface="Arial" panose="020B0604020202020204" pitchFamily="34" charset="0"/>
              <a:buChar char="•"/>
            </a:pPr>
            <a:r>
              <a:rPr lang="es-ES" b="1" dirty="0"/>
              <a:t>Necesitan de memorias muy rápidas</a:t>
            </a:r>
            <a:r>
              <a:rPr lang="es-ES" dirty="0"/>
              <a:t> para almacenar diferentes cantidades de instrucciones, que requieren de una gran cantidad de memoria caché para responder a la instrucción en el menor tiempo posible</a:t>
            </a:r>
          </a:p>
          <a:p>
            <a:endParaRPr lang="es-ES" dirty="0"/>
          </a:p>
        </p:txBody>
      </p:sp>
      <p:sp>
        <p:nvSpPr>
          <p:cNvPr id="4" name="Marcador de número de diapositiva 3">
            <a:extLst>
              <a:ext uri="{FF2B5EF4-FFF2-40B4-BE49-F238E27FC236}">
                <a16:creationId xmlns:a16="http://schemas.microsoft.com/office/drawing/2014/main" id="{FF6E400B-205B-BE86-CF98-48CC5BE8BC56}"/>
              </a:ext>
            </a:extLst>
          </p:cNvPr>
          <p:cNvSpPr>
            <a:spLocks noGrp="1"/>
          </p:cNvSpPr>
          <p:nvPr>
            <p:ph type="sldNum" sz="quarter" idx="12"/>
          </p:nvPr>
        </p:nvSpPr>
        <p:spPr/>
        <p:txBody>
          <a:bodyPr/>
          <a:lstStyle/>
          <a:p>
            <a:fld id="{6993356B-10FC-46AF-A724-8FFAD717AC5A}" type="slidenum">
              <a:rPr lang="es-ES" smtClean="0"/>
              <a:t>45</a:t>
            </a:fld>
            <a:endParaRPr lang="es-ES"/>
          </a:p>
        </p:txBody>
      </p:sp>
    </p:spTree>
    <p:extLst>
      <p:ext uri="{BB962C8B-B14F-4D97-AF65-F5344CB8AC3E}">
        <p14:creationId xmlns:p14="http://schemas.microsoft.com/office/powerpoint/2010/main" val="1417909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EBB82-162E-384F-A0C3-D18C32A3C096}"/>
              </a:ext>
            </a:extLst>
          </p:cNvPr>
          <p:cNvSpPr>
            <a:spLocks noGrp="1"/>
          </p:cNvSpPr>
          <p:nvPr>
            <p:ph type="title"/>
          </p:nvPr>
        </p:nvSpPr>
        <p:spPr>
          <a:xfrm>
            <a:off x="838200" y="316486"/>
            <a:ext cx="10515600" cy="1325563"/>
          </a:xfrm>
        </p:spPr>
        <p:txBody>
          <a:bodyPr/>
          <a:lstStyle/>
          <a:p>
            <a:r>
              <a:rPr lang="es-ES" dirty="0"/>
              <a:t>x86 y ARM… CISC y RISC</a:t>
            </a:r>
          </a:p>
        </p:txBody>
      </p:sp>
      <p:sp>
        <p:nvSpPr>
          <p:cNvPr id="4" name="Marcador de número de diapositiva 3">
            <a:extLst>
              <a:ext uri="{FF2B5EF4-FFF2-40B4-BE49-F238E27FC236}">
                <a16:creationId xmlns:a16="http://schemas.microsoft.com/office/drawing/2014/main" id="{6925F1F0-0CAA-305A-D342-17EAADFE40AB}"/>
              </a:ext>
            </a:extLst>
          </p:cNvPr>
          <p:cNvSpPr>
            <a:spLocks noGrp="1"/>
          </p:cNvSpPr>
          <p:nvPr>
            <p:ph type="sldNum" sz="quarter" idx="12"/>
          </p:nvPr>
        </p:nvSpPr>
        <p:spPr/>
        <p:txBody>
          <a:bodyPr/>
          <a:lstStyle/>
          <a:p>
            <a:fld id="{6993356B-10FC-46AF-A724-8FFAD717AC5A}" type="slidenum">
              <a:rPr lang="es-ES" smtClean="0"/>
              <a:t>46</a:t>
            </a:fld>
            <a:endParaRPr lang="es-ES"/>
          </a:p>
        </p:txBody>
      </p:sp>
      <p:pic>
        <p:nvPicPr>
          <p:cNvPr id="5" name="Imagen 4">
            <a:extLst>
              <a:ext uri="{FF2B5EF4-FFF2-40B4-BE49-F238E27FC236}">
                <a16:creationId xmlns:a16="http://schemas.microsoft.com/office/drawing/2014/main" id="{5C17C983-AD66-05CE-BB27-71CC6EB2932B}"/>
              </a:ext>
            </a:extLst>
          </p:cNvPr>
          <p:cNvPicPr>
            <a:picLocks noChangeAspect="1"/>
          </p:cNvPicPr>
          <p:nvPr/>
        </p:nvPicPr>
        <p:blipFill>
          <a:blip r:embed="rId2"/>
          <a:stretch>
            <a:fillRect/>
          </a:stretch>
        </p:blipFill>
        <p:spPr>
          <a:xfrm>
            <a:off x="376358" y="1764921"/>
            <a:ext cx="5719642" cy="3790124"/>
          </a:xfrm>
          <a:prstGeom prst="rect">
            <a:avLst/>
          </a:prstGeom>
        </p:spPr>
      </p:pic>
      <p:pic>
        <p:nvPicPr>
          <p:cNvPr id="7" name="Imagen 6">
            <a:extLst>
              <a:ext uri="{FF2B5EF4-FFF2-40B4-BE49-F238E27FC236}">
                <a16:creationId xmlns:a16="http://schemas.microsoft.com/office/drawing/2014/main" id="{6FAB9F29-DFF1-7A22-39B4-0C9AF9E1ABF7}"/>
              </a:ext>
            </a:extLst>
          </p:cNvPr>
          <p:cNvPicPr>
            <a:picLocks noChangeAspect="1"/>
          </p:cNvPicPr>
          <p:nvPr/>
        </p:nvPicPr>
        <p:blipFill>
          <a:blip r:embed="rId3"/>
          <a:stretch>
            <a:fillRect/>
          </a:stretch>
        </p:blipFill>
        <p:spPr>
          <a:xfrm>
            <a:off x="6436530" y="1839514"/>
            <a:ext cx="5549417" cy="3715531"/>
          </a:xfrm>
          <a:prstGeom prst="rect">
            <a:avLst/>
          </a:prstGeom>
        </p:spPr>
      </p:pic>
    </p:spTree>
    <p:extLst>
      <p:ext uri="{BB962C8B-B14F-4D97-AF65-F5344CB8AC3E}">
        <p14:creationId xmlns:p14="http://schemas.microsoft.com/office/powerpoint/2010/main" val="3416996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20C4AC-2BA9-04F0-66D1-CF7CF14FDE15}"/>
              </a:ext>
            </a:extLst>
          </p:cNvPr>
          <p:cNvSpPr>
            <a:spLocks noGrp="1"/>
          </p:cNvSpPr>
          <p:nvPr>
            <p:ph type="title"/>
          </p:nvPr>
        </p:nvSpPr>
        <p:spPr/>
        <p:txBody>
          <a:bodyPr/>
          <a:lstStyle/>
          <a:p>
            <a:r>
              <a:rPr lang="es-ES" dirty="0"/>
              <a:t>Características de un microprocesador</a:t>
            </a:r>
          </a:p>
        </p:txBody>
      </p:sp>
      <p:sp>
        <p:nvSpPr>
          <p:cNvPr id="3" name="Marcador de contenido 2">
            <a:extLst>
              <a:ext uri="{FF2B5EF4-FFF2-40B4-BE49-F238E27FC236}">
                <a16:creationId xmlns:a16="http://schemas.microsoft.com/office/drawing/2014/main" id="{AE2AF50D-E13A-1E88-8961-A3950A586FD8}"/>
              </a:ext>
            </a:extLst>
          </p:cNvPr>
          <p:cNvSpPr>
            <a:spLocks noGrp="1"/>
          </p:cNvSpPr>
          <p:nvPr>
            <p:ph idx="1"/>
          </p:nvPr>
        </p:nvSpPr>
        <p:spPr>
          <a:xfrm>
            <a:off x="838200" y="1874263"/>
            <a:ext cx="10515600" cy="4351338"/>
          </a:xfrm>
        </p:spPr>
        <p:txBody>
          <a:bodyPr/>
          <a:lstStyle/>
          <a:p>
            <a:r>
              <a:rPr lang="es-ES" dirty="0"/>
              <a:t>Funciones</a:t>
            </a:r>
          </a:p>
          <a:p>
            <a:r>
              <a:rPr lang="es-ES" dirty="0"/>
              <a:t>Características</a:t>
            </a:r>
          </a:p>
          <a:p>
            <a:r>
              <a:rPr lang="es-ES" dirty="0"/>
              <a:t>El procesadore en la placa</a:t>
            </a:r>
          </a:p>
          <a:p>
            <a:r>
              <a:rPr lang="es-ES" dirty="0"/>
              <a:t>Tecnologías</a:t>
            </a:r>
          </a:p>
          <a:p>
            <a:r>
              <a:rPr lang="es-ES" dirty="0" err="1"/>
              <a:t>Overclocking</a:t>
            </a:r>
            <a:endParaRPr lang="es-ES" dirty="0"/>
          </a:p>
        </p:txBody>
      </p:sp>
      <p:sp>
        <p:nvSpPr>
          <p:cNvPr id="4" name="Marcador de número de diapositiva 3">
            <a:extLst>
              <a:ext uri="{FF2B5EF4-FFF2-40B4-BE49-F238E27FC236}">
                <a16:creationId xmlns:a16="http://schemas.microsoft.com/office/drawing/2014/main" id="{5F1B43EE-98A4-C73D-6E41-055CF9E54240}"/>
              </a:ext>
            </a:extLst>
          </p:cNvPr>
          <p:cNvSpPr>
            <a:spLocks noGrp="1"/>
          </p:cNvSpPr>
          <p:nvPr>
            <p:ph type="sldNum" sz="quarter" idx="12"/>
          </p:nvPr>
        </p:nvSpPr>
        <p:spPr/>
        <p:txBody>
          <a:bodyPr/>
          <a:lstStyle/>
          <a:p>
            <a:fld id="{6993356B-10FC-46AF-A724-8FFAD717AC5A}" type="slidenum">
              <a:rPr lang="es-ES" smtClean="0"/>
              <a:t>47</a:t>
            </a:fld>
            <a:endParaRPr lang="es-ES"/>
          </a:p>
        </p:txBody>
      </p:sp>
    </p:spTree>
    <p:extLst>
      <p:ext uri="{BB962C8B-B14F-4D97-AF65-F5344CB8AC3E}">
        <p14:creationId xmlns:p14="http://schemas.microsoft.com/office/powerpoint/2010/main" val="3157597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B95F51-AC56-2B68-8333-D260F43C4B51}"/>
              </a:ext>
            </a:extLst>
          </p:cNvPr>
          <p:cNvSpPr>
            <a:spLocks noGrp="1"/>
          </p:cNvSpPr>
          <p:nvPr>
            <p:ph type="title"/>
          </p:nvPr>
        </p:nvSpPr>
        <p:spPr/>
        <p:txBody>
          <a:bodyPr/>
          <a:lstStyle/>
          <a:p>
            <a:r>
              <a:rPr lang="es-ES" dirty="0">
                <a:sym typeface="Wingdings" panose="05000000000000000000" pitchFamily="2" charset="2"/>
              </a:rPr>
              <a:t> Funciones</a:t>
            </a:r>
            <a:endParaRPr lang="es-ES" dirty="0"/>
          </a:p>
        </p:txBody>
      </p:sp>
      <p:sp>
        <p:nvSpPr>
          <p:cNvPr id="3" name="Marcador de contenido 2">
            <a:extLst>
              <a:ext uri="{FF2B5EF4-FFF2-40B4-BE49-F238E27FC236}">
                <a16:creationId xmlns:a16="http://schemas.microsoft.com/office/drawing/2014/main" id="{E67CC479-D53F-CBD1-F1B7-D5FF2870B8C5}"/>
              </a:ext>
            </a:extLst>
          </p:cNvPr>
          <p:cNvSpPr>
            <a:spLocks noGrp="1"/>
          </p:cNvSpPr>
          <p:nvPr>
            <p:ph idx="1"/>
          </p:nvPr>
        </p:nvSpPr>
        <p:spPr>
          <a:xfrm>
            <a:off x="466344" y="1825625"/>
            <a:ext cx="11466576" cy="4351338"/>
          </a:xfrm>
        </p:spPr>
        <p:txBody>
          <a:bodyPr>
            <a:normAutofit fontScale="92500"/>
          </a:bodyPr>
          <a:lstStyle/>
          <a:p>
            <a:r>
              <a:rPr lang="es-ES" dirty="0">
                <a:solidFill>
                  <a:schemeClr val="accent1">
                    <a:lumMod val="75000"/>
                  </a:schemeClr>
                </a:solidFill>
              </a:rPr>
              <a:t>Almacenar temporalmente instrucciones que se extraen de la memoria principal</a:t>
            </a:r>
          </a:p>
          <a:p>
            <a:r>
              <a:rPr lang="es-ES" dirty="0">
                <a:solidFill>
                  <a:schemeClr val="accent1">
                    <a:lumMod val="75000"/>
                  </a:schemeClr>
                </a:solidFill>
              </a:rPr>
              <a:t>Decodificar las instrucciones, extraer el código de operación</a:t>
            </a:r>
          </a:p>
          <a:p>
            <a:r>
              <a:rPr lang="es-ES" dirty="0">
                <a:solidFill>
                  <a:schemeClr val="accent1">
                    <a:lumMod val="75000"/>
                  </a:schemeClr>
                </a:solidFill>
              </a:rPr>
              <a:t>Generar los pulsos de reloj, para sincronizar las instrucciones</a:t>
            </a:r>
          </a:p>
          <a:p>
            <a:r>
              <a:rPr lang="es-ES" dirty="0">
                <a:solidFill>
                  <a:schemeClr val="accent1">
                    <a:lumMod val="75000"/>
                  </a:schemeClr>
                </a:solidFill>
              </a:rPr>
              <a:t>Almacenar datos temporalmente en registros</a:t>
            </a:r>
          </a:p>
          <a:p>
            <a:r>
              <a:rPr lang="es-ES" dirty="0">
                <a:solidFill>
                  <a:schemeClr val="accent1">
                    <a:lumMod val="75000"/>
                  </a:schemeClr>
                </a:solidFill>
              </a:rPr>
              <a:t>Efectuar las operaciones aritmético-lógicas</a:t>
            </a:r>
          </a:p>
          <a:p>
            <a:pPr marL="0" indent="0">
              <a:buNone/>
            </a:pPr>
            <a:endParaRPr lang="es-ES" dirty="0"/>
          </a:p>
          <a:p>
            <a:pPr marL="0" indent="0">
              <a:buNone/>
            </a:pPr>
            <a:r>
              <a:rPr lang="es-ES" dirty="0">
                <a:solidFill>
                  <a:schemeClr val="accent1">
                    <a:lumMod val="60000"/>
                    <a:lumOff val="40000"/>
                  </a:schemeClr>
                </a:solidFill>
              </a:rPr>
              <a:t>+ Unidad de coma flotante</a:t>
            </a:r>
          </a:p>
          <a:p>
            <a:pPr marL="0" indent="0">
              <a:buNone/>
            </a:pPr>
            <a:r>
              <a:rPr lang="es-ES" dirty="0">
                <a:solidFill>
                  <a:schemeClr val="accent1">
                    <a:lumMod val="60000"/>
                    <a:lumOff val="40000"/>
                  </a:schemeClr>
                </a:solidFill>
              </a:rPr>
              <a:t>+ Unidad de gestión de memoria (MMU)</a:t>
            </a:r>
          </a:p>
          <a:p>
            <a:pPr marL="0" indent="0">
              <a:buNone/>
            </a:pPr>
            <a:r>
              <a:rPr lang="es-ES" dirty="0">
                <a:solidFill>
                  <a:schemeClr val="accent1">
                    <a:lumMod val="60000"/>
                    <a:lumOff val="40000"/>
                  </a:schemeClr>
                </a:solidFill>
              </a:rPr>
              <a:t>+ Memoria caché en diferentes niveles</a:t>
            </a:r>
          </a:p>
        </p:txBody>
      </p:sp>
      <p:sp>
        <p:nvSpPr>
          <p:cNvPr id="4" name="Marcador de número de diapositiva 3">
            <a:extLst>
              <a:ext uri="{FF2B5EF4-FFF2-40B4-BE49-F238E27FC236}">
                <a16:creationId xmlns:a16="http://schemas.microsoft.com/office/drawing/2014/main" id="{FD937DD4-DEC2-8AF0-EC71-1513844D8210}"/>
              </a:ext>
            </a:extLst>
          </p:cNvPr>
          <p:cNvSpPr>
            <a:spLocks noGrp="1"/>
          </p:cNvSpPr>
          <p:nvPr>
            <p:ph type="sldNum" sz="quarter" idx="12"/>
          </p:nvPr>
        </p:nvSpPr>
        <p:spPr/>
        <p:txBody>
          <a:bodyPr/>
          <a:lstStyle/>
          <a:p>
            <a:fld id="{6993356B-10FC-46AF-A724-8FFAD717AC5A}" type="slidenum">
              <a:rPr lang="es-ES" smtClean="0"/>
              <a:t>48</a:t>
            </a:fld>
            <a:endParaRPr lang="es-ES"/>
          </a:p>
        </p:txBody>
      </p:sp>
    </p:spTree>
    <p:extLst>
      <p:ext uri="{BB962C8B-B14F-4D97-AF65-F5344CB8AC3E}">
        <p14:creationId xmlns:p14="http://schemas.microsoft.com/office/powerpoint/2010/main" val="1467713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B95F51-AC56-2B68-8333-D260F43C4B51}"/>
              </a:ext>
            </a:extLst>
          </p:cNvPr>
          <p:cNvSpPr>
            <a:spLocks noGrp="1"/>
          </p:cNvSpPr>
          <p:nvPr>
            <p:ph type="title"/>
          </p:nvPr>
        </p:nvSpPr>
        <p:spPr/>
        <p:txBody>
          <a:bodyPr/>
          <a:lstStyle/>
          <a:p>
            <a:r>
              <a:rPr lang="es-ES" dirty="0">
                <a:sym typeface="Wingdings" panose="05000000000000000000" pitchFamily="2" charset="2"/>
              </a:rPr>
              <a:t> Características</a:t>
            </a:r>
            <a:endParaRPr lang="es-ES" dirty="0"/>
          </a:p>
        </p:txBody>
      </p:sp>
      <p:sp>
        <p:nvSpPr>
          <p:cNvPr id="3" name="Marcador de contenido 2">
            <a:extLst>
              <a:ext uri="{FF2B5EF4-FFF2-40B4-BE49-F238E27FC236}">
                <a16:creationId xmlns:a16="http://schemas.microsoft.com/office/drawing/2014/main" id="{E67CC479-D53F-CBD1-F1B7-D5FF2870B8C5}"/>
              </a:ext>
            </a:extLst>
          </p:cNvPr>
          <p:cNvSpPr>
            <a:spLocks noGrp="1"/>
          </p:cNvSpPr>
          <p:nvPr>
            <p:ph idx="1"/>
          </p:nvPr>
        </p:nvSpPr>
        <p:spPr>
          <a:xfrm>
            <a:off x="466344" y="1825625"/>
            <a:ext cx="11466576" cy="4351338"/>
          </a:xfrm>
        </p:spPr>
        <p:txBody>
          <a:bodyPr>
            <a:normAutofit/>
          </a:bodyPr>
          <a:lstStyle/>
          <a:p>
            <a:r>
              <a:rPr lang="es-ES" dirty="0">
                <a:solidFill>
                  <a:schemeClr val="accent1">
                    <a:lumMod val="75000"/>
                  </a:schemeClr>
                </a:solidFill>
              </a:rPr>
              <a:t>Velocidad de procesamiento</a:t>
            </a:r>
          </a:p>
          <a:p>
            <a:pPr lvl="1"/>
            <a:r>
              <a:rPr lang="es-ES" dirty="0">
                <a:solidFill>
                  <a:schemeClr val="accent1">
                    <a:lumMod val="75000"/>
                  </a:schemeClr>
                </a:solidFill>
              </a:rPr>
              <a:t>Frecuencia de reloj (Hertzios) -&gt; Número de operaciones por segundo</a:t>
            </a:r>
          </a:p>
          <a:p>
            <a:pPr marL="1371600" lvl="3" indent="0">
              <a:buNone/>
            </a:pPr>
            <a:r>
              <a:rPr lang="es-ES" dirty="0" err="1">
                <a:solidFill>
                  <a:schemeClr val="accent1">
                    <a:lumMod val="75000"/>
                  </a:schemeClr>
                </a:solidFill>
              </a:rPr>
              <a:t>Record</a:t>
            </a:r>
            <a:r>
              <a:rPr lang="es-ES" dirty="0">
                <a:solidFill>
                  <a:schemeClr val="accent1">
                    <a:lumMod val="75000"/>
                  </a:schemeClr>
                </a:solidFill>
              </a:rPr>
              <a:t>?</a:t>
            </a:r>
          </a:p>
          <a:p>
            <a:pPr marL="1371600" lvl="3" indent="0">
              <a:buNone/>
            </a:pPr>
            <a:r>
              <a:rPr lang="es-ES" dirty="0">
                <a:solidFill>
                  <a:schemeClr val="accent1">
                    <a:lumMod val="75000"/>
                  </a:schemeClr>
                </a:solidFill>
              </a:rPr>
              <a:t>Multinúcleo, paralelismo de procesos…</a:t>
            </a:r>
          </a:p>
          <a:p>
            <a:pPr lvl="2"/>
            <a:r>
              <a:rPr lang="es-ES" dirty="0">
                <a:solidFill>
                  <a:schemeClr val="accent1">
                    <a:lumMod val="75000"/>
                  </a:schemeClr>
                </a:solidFill>
              </a:rPr>
              <a:t>Velocidad interna (GHz)</a:t>
            </a:r>
          </a:p>
          <a:p>
            <a:pPr lvl="2"/>
            <a:r>
              <a:rPr lang="es-ES" dirty="0">
                <a:solidFill>
                  <a:schemeClr val="accent1">
                    <a:lumMod val="75000"/>
                  </a:schemeClr>
                </a:solidFill>
              </a:rPr>
              <a:t>Velocidad del bus (FSB) que comunica el procesador con la placa</a:t>
            </a:r>
          </a:p>
          <a:p>
            <a:pPr lvl="2"/>
            <a:r>
              <a:rPr lang="es-ES" dirty="0">
                <a:solidFill>
                  <a:schemeClr val="accent1">
                    <a:lumMod val="75000"/>
                  </a:schemeClr>
                </a:solidFill>
              </a:rPr>
              <a:t>Velocidad de ejecución de instrucciones (Ciclos por instrucción)</a:t>
            </a:r>
          </a:p>
          <a:p>
            <a:pPr lvl="1"/>
            <a:r>
              <a:rPr lang="es-ES" dirty="0">
                <a:solidFill>
                  <a:schemeClr val="accent1">
                    <a:lumMod val="75000"/>
                  </a:schemeClr>
                </a:solidFill>
              </a:rPr>
              <a:t>Capacidad de procesamiento</a:t>
            </a:r>
          </a:p>
          <a:p>
            <a:pPr lvl="2"/>
            <a:r>
              <a:rPr lang="es-ES" dirty="0">
                <a:solidFill>
                  <a:schemeClr val="accent1">
                    <a:lumMod val="75000"/>
                  </a:schemeClr>
                </a:solidFill>
              </a:rPr>
              <a:t>Juego de instrucciones (Simples / Complejas)</a:t>
            </a:r>
          </a:p>
          <a:p>
            <a:pPr lvl="2"/>
            <a:r>
              <a:rPr lang="es-ES" dirty="0">
                <a:solidFill>
                  <a:schemeClr val="accent1">
                    <a:lumMod val="75000"/>
                  </a:schemeClr>
                </a:solidFill>
              </a:rPr>
              <a:t>Ancho del bus de direcciones</a:t>
            </a:r>
          </a:p>
          <a:p>
            <a:pPr lvl="2"/>
            <a:r>
              <a:rPr lang="es-ES" dirty="0">
                <a:solidFill>
                  <a:schemeClr val="accent1">
                    <a:lumMod val="75000"/>
                  </a:schemeClr>
                </a:solidFill>
              </a:rPr>
              <a:t>Mediciones de la capacidad de cálculo (millones de instrucciones, </a:t>
            </a:r>
            <a:r>
              <a:rPr lang="es-ES" dirty="0" err="1">
                <a:solidFill>
                  <a:schemeClr val="accent1">
                    <a:lumMod val="75000"/>
                  </a:schemeClr>
                </a:solidFill>
              </a:rPr>
              <a:t>flops</a:t>
            </a:r>
            <a:r>
              <a:rPr lang="es-ES" dirty="0">
                <a:solidFill>
                  <a:schemeClr val="accent1">
                    <a:lumMod val="75000"/>
                  </a:schemeClr>
                </a:solidFill>
              </a:rPr>
              <a:t>, vectores / segundo)</a:t>
            </a:r>
            <a:endParaRPr lang="es-ES" dirty="0">
              <a:solidFill>
                <a:schemeClr val="accent1">
                  <a:lumMod val="60000"/>
                  <a:lumOff val="40000"/>
                </a:schemeClr>
              </a:solidFill>
            </a:endParaRPr>
          </a:p>
        </p:txBody>
      </p:sp>
      <p:sp>
        <p:nvSpPr>
          <p:cNvPr id="4" name="Marcador de número de diapositiva 3">
            <a:extLst>
              <a:ext uri="{FF2B5EF4-FFF2-40B4-BE49-F238E27FC236}">
                <a16:creationId xmlns:a16="http://schemas.microsoft.com/office/drawing/2014/main" id="{FD937DD4-DEC2-8AF0-EC71-1513844D8210}"/>
              </a:ext>
            </a:extLst>
          </p:cNvPr>
          <p:cNvSpPr>
            <a:spLocks noGrp="1"/>
          </p:cNvSpPr>
          <p:nvPr>
            <p:ph type="sldNum" sz="quarter" idx="12"/>
          </p:nvPr>
        </p:nvSpPr>
        <p:spPr/>
        <p:txBody>
          <a:bodyPr/>
          <a:lstStyle/>
          <a:p>
            <a:fld id="{6993356B-10FC-46AF-A724-8FFAD717AC5A}" type="slidenum">
              <a:rPr lang="es-ES" smtClean="0"/>
              <a:t>49</a:t>
            </a:fld>
            <a:endParaRPr lang="es-ES"/>
          </a:p>
        </p:txBody>
      </p:sp>
    </p:spTree>
    <p:extLst>
      <p:ext uri="{BB962C8B-B14F-4D97-AF65-F5344CB8AC3E}">
        <p14:creationId xmlns:p14="http://schemas.microsoft.com/office/powerpoint/2010/main" val="379971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DB4E7A-1192-8D96-3BD6-9A3371A6E364}"/>
              </a:ext>
            </a:extLst>
          </p:cNvPr>
          <p:cNvSpPr>
            <a:spLocks noGrp="1"/>
          </p:cNvSpPr>
          <p:nvPr>
            <p:ph type="title"/>
          </p:nvPr>
        </p:nvSpPr>
        <p:spPr/>
        <p:txBody>
          <a:bodyPr/>
          <a:lstStyle/>
          <a:p>
            <a:r>
              <a:rPr lang="es-ES" dirty="0"/>
              <a:t>¿Cómo se comunica el microprocesador?</a:t>
            </a:r>
          </a:p>
        </p:txBody>
      </p:sp>
      <p:sp>
        <p:nvSpPr>
          <p:cNvPr id="4" name="Marcador de número de diapositiva 3">
            <a:extLst>
              <a:ext uri="{FF2B5EF4-FFF2-40B4-BE49-F238E27FC236}">
                <a16:creationId xmlns:a16="http://schemas.microsoft.com/office/drawing/2014/main" id="{012E52F5-51F6-2179-441F-76D468D08D44}"/>
              </a:ext>
            </a:extLst>
          </p:cNvPr>
          <p:cNvSpPr>
            <a:spLocks noGrp="1"/>
          </p:cNvSpPr>
          <p:nvPr>
            <p:ph type="sldNum" sz="quarter" idx="12"/>
          </p:nvPr>
        </p:nvSpPr>
        <p:spPr/>
        <p:txBody>
          <a:bodyPr/>
          <a:lstStyle/>
          <a:p>
            <a:fld id="{6993356B-10FC-46AF-A724-8FFAD717AC5A}" type="slidenum">
              <a:rPr lang="es-ES" smtClean="0"/>
              <a:t>5</a:t>
            </a:fld>
            <a:endParaRPr lang="es-ES"/>
          </a:p>
        </p:txBody>
      </p:sp>
      <p:sp>
        <p:nvSpPr>
          <p:cNvPr id="5" name="CuadroTexto 4">
            <a:extLst>
              <a:ext uri="{FF2B5EF4-FFF2-40B4-BE49-F238E27FC236}">
                <a16:creationId xmlns:a16="http://schemas.microsoft.com/office/drawing/2014/main" id="{65E3BE35-C8B5-3A2C-229A-0199FA40221C}"/>
              </a:ext>
            </a:extLst>
          </p:cNvPr>
          <p:cNvSpPr txBox="1"/>
          <p:nvPr/>
        </p:nvSpPr>
        <p:spPr>
          <a:xfrm>
            <a:off x="237745" y="6356350"/>
            <a:ext cx="10212542" cy="523220"/>
          </a:xfrm>
          <a:prstGeom prst="rect">
            <a:avLst/>
          </a:prstGeom>
          <a:noFill/>
        </p:spPr>
        <p:txBody>
          <a:bodyPr wrap="square" rtlCol="0">
            <a:spAutoFit/>
          </a:bodyPr>
          <a:lstStyle/>
          <a:p>
            <a:r>
              <a:rPr lang="es-ES" sz="1400" dirty="0"/>
              <a:t>https://edea.juntadeandalucia.es/bancorecursos/file/723e3014-72d8-4466-82b9-4a152e3cff5a/1/es-an_2018090712_9123551.zip/22_buses_de_comunicacin_datos_control_y_direcciones.html?temp.hn=true&amp;temp.hb=true</a:t>
            </a:r>
          </a:p>
        </p:txBody>
      </p:sp>
      <p:pic>
        <p:nvPicPr>
          <p:cNvPr id="7" name="Imagen 6">
            <a:extLst>
              <a:ext uri="{FF2B5EF4-FFF2-40B4-BE49-F238E27FC236}">
                <a16:creationId xmlns:a16="http://schemas.microsoft.com/office/drawing/2014/main" id="{6F916C07-5445-75B9-EC30-5AC5D12F9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138" y="1690688"/>
            <a:ext cx="7821116" cy="4086795"/>
          </a:xfrm>
          <a:prstGeom prst="rect">
            <a:avLst/>
          </a:prstGeom>
        </p:spPr>
      </p:pic>
    </p:spTree>
    <p:extLst>
      <p:ext uri="{BB962C8B-B14F-4D97-AF65-F5344CB8AC3E}">
        <p14:creationId xmlns:p14="http://schemas.microsoft.com/office/powerpoint/2010/main" val="14110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B95F51-AC56-2B68-8333-D260F43C4B51}"/>
              </a:ext>
            </a:extLst>
          </p:cNvPr>
          <p:cNvSpPr>
            <a:spLocks noGrp="1"/>
          </p:cNvSpPr>
          <p:nvPr>
            <p:ph type="title"/>
          </p:nvPr>
        </p:nvSpPr>
        <p:spPr/>
        <p:txBody>
          <a:bodyPr/>
          <a:lstStyle/>
          <a:p>
            <a:r>
              <a:rPr lang="es-ES" dirty="0">
                <a:sym typeface="Wingdings" panose="05000000000000000000" pitchFamily="2" charset="2"/>
              </a:rPr>
              <a:t> Características</a:t>
            </a:r>
            <a:endParaRPr lang="es-ES" dirty="0"/>
          </a:p>
        </p:txBody>
      </p:sp>
      <p:sp>
        <p:nvSpPr>
          <p:cNvPr id="3" name="Marcador de contenido 2">
            <a:extLst>
              <a:ext uri="{FF2B5EF4-FFF2-40B4-BE49-F238E27FC236}">
                <a16:creationId xmlns:a16="http://schemas.microsoft.com/office/drawing/2014/main" id="{E67CC479-D53F-CBD1-F1B7-D5FF2870B8C5}"/>
              </a:ext>
            </a:extLst>
          </p:cNvPr>
          <p:cNvSpPr>
            <a:spLocks noGrp="1"/>
          </p:cNvSpPr>
          <p:nvPr>
            <p:ph idx="1"/>
          </p:nvPr>
        </p:nvSpPr>
        <p:spPr>
          <a:xfrm>
            <a:off x="466344" y="1825625"/>
            <a:ext cx="11503152" cy="4351338"/>
          </a:xfrm>
        </p:spPr>
        <p:txBody>
          <a:bodyPr>
            <a:normAutofit/>
          </a:bodyPr>
          <a:lstStyle/>
          <a:p>
            <a:r>
              <a:rPr lang="es-ES" dirty="0">
                <a:solidFill>
                  <a:schemeClr val="accent1">
                    <a:lumMod val="75000"/>
                  </a:schemeClr>
                </a:solidFill>
              </a:rPr>
              <a:t>Memoria caché</a:t>
            </a:r>
          </a:p>
          <a:p>
            <a:pPr marL="457200" lvl="1" indent="0">
              <a:buNone/>
            </a:pPr>
            <a:r>
              <a:rPr lang="es-ES" dirty="0">
                <a:solidFill>
                  <a:schemeClr val="accent1">
                    <a:lumMod val="60000"/>
                    <a:lumOff val="40000"/>
                  </a:schemeClr>
                </a:solidFill>
              </a:rPr>
              <a:t>Muy rápida y de poca capacidad</a:t>
            </a:r>
          </a:p>
          <a:p>
            <a:pPr marL="457200" lvl="1" indent="0">
              <a:buNone/>
            </a:pPr>
            <a:r>
              <a:rPr lang="es-ES" dirty="0">
                <a:solidFill>
                  <a:schemeClr val="accent1">
                    <a:lumMod val="60000"/>
                    <a:lumOff val="40000"/>
                  </a:schemeClr>
                </a:solidFill>
              </a:rPr>
              <a:t>	</a:t>
            </a:r>
            <a:r>
              <a:rPr lang="es-ES" b="1" dirty="0">
                <a:solidFill>
                  <a:schemeClr val="accent1">
                    <a:lumMod val="60000"/>
                    <a:lumOff val="40000"/>
                  </a:schemeClr>
                </a:solidFill>
              </a:rPr>
              <a:t>OBJETIVO</a:t>
            </a:r>
            <a:r>
              <a:rPr lang="es-ES" dirty="0">
                <a:solidFill>
                  <a:schemeClr val="accent1">
                    <a:lumMod val="60000"/>
                    <a:lumOff val="40000"/>
                  </a:schemeClr>
                </a:solidFill>
              </a:rPr>
              <a:t> reducir el tiempo de acceso promedio a los datos de la memoria principal</a:t>
            </a:r>
          </a:p>
        </p:txBody>
      </p:sp>
      <p:sp>
        <p:nvSpPr>
          <p:cNvPr id="4" name="Marcador de número de diapositiva 3">
            <a:extLst>
              <a:ext uri="{FF2B5EF4-FFF2-40B4-BE49-F238E27FC236}">
                <a16:creationId xmlns:a16="http://schemas.microsoft.com/office/drawing/2014/main" id="{FD937DD4-DEC2-8AF0-EC71-1513844D8210}"/>
              </a:ext>
            </a:extLst>
          </p:cNvPr>
          <p:cNvSpPr>
            <a:spLocks noGrp="1"/>
          </p:cNvSpPr>
          <p:nvPr>
            <p:ph type="sldNum" sz="quarter" idx="12"/>
          </p:nvPr>
        </p:nvSpPr>
        <p:spPr/>
        <p:txBody>
          <a:bodyPr/>
          <a:lstStyle/>
          <a:p>
            <a:fld id="{6993356B-10FC-46AF-A724-8FFAD717AC5A}" type="slidenum">
              <a:rPr lang="es-ES" smtClean="0"/>
              <a:t>50</a:t>
            </a:fld>
            <a:endParaRPr lang="es-ES"/>
          </a:p>
        </p:txBody>
      </p:sp>
      <p:pic>
        <p:nvPicPr>
          <p:cNvPr id="6" name="Imagen 5">
            <a:extLst>
              <a:ext uri="{FF2B5EF4-FFF2-40B4-BE49-F238E27FC236}">
                <a16:creationId xmlns:a16="http://schemas.microsoft.com/office/drawing/2014/main" id="{67AD5D65-7478-B16C-7474-B30C4853B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476" y="3215476"/>
            <a:ext cx="9285816" cy="3505999"/>
          </a:xfrm>
          <a:prstGeom prst="rect">
            <a:avLst/>
          </a:prstGeom>
        </p:spPr>
      </p:pic>
    </p:spTree>
    <p:extLst>
      <p:ext uri="{BB962C8B-B14F-4D97-AF65-F5344CB8AC3E}">
        <p14:creationId xmlns:p14="http://schemas.microsoft.com/office/powerpoint/2010/main" val="299955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B95F51-AC56-2B68-8333-D260F43C4B51}"/>
              </a:ext>
            </a:extLst>
          </p:cNvPr>
          <p:cNvSpPr>
            <a:spLocks noGrp="1"/>
          </p:cNvSpPr>
          <p:nvPr>
            <p:ph type="title"/>
          </p:nvPr>
        </p:nvSpPr>
        <p:spPr/>
        <p:txBody>
          <a:bodyPr/>
          <a:lstStyle/>
          <a:p>
            <a:r>
              <a:rPr lang="es-ES" dirty="0">
                <a:sym typeface="Wingdings" panose="05000000000000000000" pitchFamily="2" charset="2"/>
              </a:rPr>
              <a:t> Características</a:t>
            </a:r>
            <a:endParaRPr lang="es-ES" dirty="0"/>
          </a:p>
        </p:txBody>
      </p:sp>
      <p:sp>
        <p:nvSpPr>
          <p:cNvPr id="3" name="Marcador de contenido 2">
            <a:extLst>
              <a:ext uri="{FF2B5EF4-FFF2-40B4-BE49-F238E27FC236}">
                <a16:creationId xmlns:a16="http://schemas.microsoft.com/office/drawing/2014/main" id="{E67CC479-D53F-CBD1-F1B7-D5FF2870B8C5}"/>
              </a:ext>
            </a:extLst>
          </p:cNvPr>
          <p:cNvSpPr>
            <a:spLocks noGrp="1"/>
          </p:cNvSpPr>
          <p:nvPr>
            <p:ph idx="1"/>
          </p:nvPr>
        </p:nvSpPr>
        <p:spPr>
          <a:xfrm>
            <a:off x="466344" y="1825625"/>
            <a:ext cx="11503152" cy="4351338"/>
          </a:xfrm>
        </p:spPr>
        <p:txBody>
          <a:bodyPr>
            <a:normAutofit/>
          </a:bodyPr>
          <a:lstStyle/>
          <a:p>
            <a:r>
              <a:rPr lang="es-ES" dirty="0">
                <a:solidFill>
                  <a:schemeClr val="accent1">
                    <a:lumMod val="75000"/>
                  </a:schemeClr>
                </a:solidFill>
              </a:rPr>
              <a:t>Memoria caché</a:t>
            </a:r>
          </a:p>
          <a:p>
            <a:pPr lvl="1"/>
            <a:r>
              <a:rPr lang="es-ES" dirty="0">
                <a:solidFill>
                  <a:schemeClr val="accent1">
                    <a:lumMod val="75000"/>
                  </a:schemeClr>
                </a:solidFill>
              </a:rPr>
              <a:t>L1</a:t>
            </a:r>
          </a:p>
          <a:p>
            <a:pPr lvl="2"/>
            <a:r>
              <a:rPr lang="es-ES" dirty="0">
                <a:solidFill>
                  <a:schemeClr val="accent1">
                    <a:lumMod val="75000"/>
                  </a:schemeClr>
                </a:solidFill>
              </a:rPr>
              <a:t>La caché L1 se encuentra  a nivel de cada núcleo y no del procesador entero</a:t>
            </a:r>
          </a:p>
          <a:p>
            <a:pPr lvl="1"/>
            <a:r>
              <a:rPr lang="es-ES" dirty="0">
                <a:solidFill>
                  <a:schemeClr val="accent1">
                    <a:lumMod val="75000"/>
                  </a:schemeClr>
                </a:solidFill>
              </a:rPr>
              <a:t>L2</a:t>
            </a:r>
          </a:p>
          <a:p>
            <a:pPr lvl="2"/>
            <a:r>
              <a:rPr lang="es-ES" dirty="0">
                <a:solidFill>
                  <a:schemeClr val="accent1">
                    <a:lumMod val="75000"/>
                  </a:schemeClr>
                </a:solidFill>
              </a:rPr>
              <a:t>La caché L2 servía para comunicar varios núcleos y darles coherencia a la memoria y acceso, por lo que es una caché compartida</a:t>
            </a:r>
          </a:p>
          <a:p>
            <a:pPr lvl="1"/>
            <a:r>
              <a:rPr lang="es-ES" dirty="0">
                <a:solidFill>
                  <a:schemeClr val="accent1">
                    <a:lumMod val="75000"/>
                  </a:schemeClr>
                </a:solidFill>
              </a:rPr>
              <a:t>L3 (incluso L4)</a:t>
            </a:r>
          </a:p>
          <a:p>
            <a:pPr lvl="2"/>
            <a:r>
              <a:rPr lang="es-ES" dirty="0" err="1">
                <a:solidFill>
                  <a:schemeClr val="accent1">
                    <a:lumMod val="75000"/>
                  </a:schemeClr>
                </a:solidFill>
              </a:rPr>
              <a:t>Last</a:t>
            </a:r>
            <a:r>
              <a:rPr lang="es-ES" dirty="0">
                <a:solidFill>
                  <a:schemeClr val="accent1">
                    <a:lumMod val="75000"/>
                  </a:schemeClr>
                </a:solidFill>
              </a:rPr>
              <a:t> </a:t>
            </a:r>
            <a:r>
              <a:rPr lang="es-ES" dirty="0" err="1">
                <a:solidFill>
                  <a:schemeClr val="accent1">
                    <a:lumMod val="75000"/>
                  </a:schemeClr>
                </a:solidFill>
              </a:rPr>
              <a:t>Level</a:t>
            </a:r>
            <a:r>
              <a:rPr lang="es-ES" dirty="0">
                <a:solidFill>
                  <a:schemeClr val="accent1">
                    <a:lumMod val="75000"/>
                  </a:schemeClr>
                </a:solidFill>
              </a:rPr>
              <a:t> Cache, espacio unificado que es capaz de guardar tanto datos como instrucciones indistintamente, y suele tener un tamaño bastante considerable en comparación con los niveles anteriores, pero también está compartida por todos los núcleos del procesador</a:t>
            </a:r>
          </a:p>
        </p:txBody>
      </p:sp>
      <p:sp>
        <p:nvSpPr>
          <p:cNvPr id="4" name="Marcador de número de diapositiva 3">
            <a:extLst>
              <a:ext uri="{FF2B5EF4-FFF2-40B4-BE49-F238E27FC236}">
                <a16:creationId xmlns:a16="http://schemas.microsoft.com/office/drawing/2014/main" id="{FD937DD4-DEC2-8AF0-EC71-1513844D8210}"/>
              </a:ext>
            </a:extLst>
          </p:cNvPr>
          <p:cNvSpPr>
            <a:spLocks noGrp="1"/>
          </p:cNvSpPr>
          <p:nvPr>
            <p:ph type="sldNum" sz="quarter" idx="12"/>
          </p:nvPr>
        </p:nvSpPr>
        <p:spPr/>
        <p:txBody>
          <a:bodyPr/>
          <a:lstStyle/>
          <a:p>
            <a:fld id="{6993356B-10FC-46AF-A724-8FFAD717AC5A}" type="slidenum">
              <a:rPr lang="es-ES" smtClean="0"/>
              <a:t>51</a:t>
            </a:fld>
            <a:endParaRPr lang="es-ES"/>
          </a:p>
        </p:txBody>
      </p:sp>
    </p:spTree>
    <p:extLst>
      <p:ext uri="{BB962C8B-B14F-4D97-AF65-F5344CB8AC3E}">
        <p14:creationId xmlns:p14="http://schemas.microsoft.com/office/powerpoint/2010/main" val="1098988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5668AE-2187-004E-451F-653A0CB988F7}"/>
              </a:ext>
            </a:extLst>
          </p:cNvPr>
          <p:cNvSpPr>
            <a:spLocks noGrp="1"/>
          </p:cNvSpPr>
          <p:nvPr>
            <p:ph type="title"/>
          </p:nvPr>
        </p:nvSpPr>
        <p:spPr/>
        <p:txBody>
          <a:bodyPr/>
          <a:lstStyle/>
          <a:p>
            <a:r>
              <a:rPr lang="es-ES" dirty="0"/>
              <a:t>El microprocesador en la placa</a:t>
            </a:r>
          </a:p>
        </p:txBody>
      </p:sp>
      <p:sp>
        <p:nvSpPr>
          <p:cNvPr id="4" name="Marcador de número de diapositiva 3">
            <a:extLst>
              <a:ext uri="{FF2B5EF4-FFF2-40B4-BE49-F238E27FC236}">
                <a16:creationId xmlns:a16="http://schemas.microsoft.com/office/drawing/2014/main" id="{02233547-424B-960B-C314-DBB065660336}"/>
              </a:ext>
            </a:extLst>
          </p:cNvPr>
          <p:cNvSpPr>
            <a:spLocks noGrp="1"/>
          </p:cNvSpPr>
          <p:nvPr>
            <p:ph type="sldNum" sz="quarter" idx="12"/>
          </p:nvPr>
        </p:nvSpPr>
        <p:spPr/>
        <p:txBody>
          <a:bodyPr/>
          <a:lstStyle/>
          <a:p>
            <a:fld id="{6993356B-10FC-46AF-A724-8FFAD717AC5A}" type="slidenum">
              <a:rPr lang="es-ES" smtClean="0"/>
              <a:t>52</a:t>
            </a:fld>
            <a:endParaRPr lang="es-ES"/>
          </a:p>
        </p:txBody>
      </p:sp>
      <p:pic>
        <p:nvPicPr>
          <p:cNvPr id="6" name="Imagen 5">
            <a:extLst>
              <a:ext uri="{FF2B5EF4-FFF2-40B4-BE49-F238E27FC236}">
                <a16:creationId xmlns:a16="http://schemas.microsoft.com/office/drawing/2014/main" id="{1F15EE4F-687C-256D-8832-7CAEE7A1EFF5}"/>
              </a:ext>
            </a:extLst>
          </p:cNvPr>
          <p:cNvPicPr>
            <a:picLocks noChangeAspect="1"/>
          </p:cNvPicPr>
          <p:nvPr/>
        </p:nvPicPr>
        <p:blipFill>
          <a:blip r:embed="rId2"/>
          <a:stretch>
            <a:fillRect/>
          </a:stretch>
        </p:blipFill>
        <p:spPr>
          <a:xfrm>
            <a:off x="732182" y="2169146"/>
            <a:ext cx="4365831" cy="2519708"/>
          </a:xfrm>
          <a:prstGeom prst="rect">
            <a:avLst/>
          </a:prstGeom>
        </p:spPr>
      </p:pic>
      <p:sp>
        <p:nvSpPr>
          <p:cNvPr id="7" name="CuadroTexto 6">
            <a:extLst>
              <a:ext uri="{FF2B5EF4-FFF2-40B4-BE49-F238E27FC236}">
                <a16:creationId xmlns:a16="http://schemas.microsoft.com/office/drawing/2014/main" id="{8CE9F364-CDC2-4B3E-5E99-90E13BC4367E}"/>
              </a:ext>
            </a:extLst>
          </p:cNvPr>
          <p:cNvSpPr txBox="1"/>
          <p:nvPr/>
        </p:nvSpPr>
        <p:spPr>
          <a:xfrm>
            <a:off x="6003235" y="2054087"/>
            <a:ext cx="5022574" cy="2554545"/>
          </a:xfrm>
          <a:prstGeom prst="rect">
            <a:avLst/>
          </a:prstGeom>
          <a:noFill/>
        </p:spPr>
        <p:txBody>
          <a:bodyPr wrap="square" rtlCol="0">
            <a:spAutoFit/>
          </a:bodyPr>
          <a:lstStyle/>
          <a:p>
            <a:r>
              <a:rPr lang="es-ES" sz="3600" dirty="0"/>
              <a:t>LGA?</a:t>
            </a:r>
          </a:p>
          <a:p>
            <a:r>
              <a:rPr lang="es-ES" sz="3600" dirty="0"/>
              <a:t>PGA?</a:t>
            </a:r>
          </a:p>
          <a:p>
            <a:endParaRPr lang="es-ES" dirty="0"/>
          </a:p>
          <a:p>
            <a:r>
              <a:rPr lang="es-ES" sz="2400" dirty="0">
                <a:solidFill>
                  <a:schemeClr val="accent1"/>
                </a:solidFill>
              </a:rPr>
              <a:t>Cuál usa Intel? Cuál usa AMD?</a:t>
            </a:r>
          </a:p>
          <a:p>
            <a:endParaRPr lang="es-ES" dirty="0"/>
          </a:p>
          <a:p>
            <a:r>
              <a:rPr lang="es-ES" sz="2800" dirty="0">
                <a:solidFill>
                  <a:schemeClr val="tx1">
                    <a:lumMod val="50000"/>
                    <a:lumOff val="50000"/>
                  </a:schemeClr>
                </a:solidFill>
              </a:rPr>
              <a:t>BGA?</a:t>
            </a:r>
          </a:p>
        </p:txBody>
      </p:sp>
    </p:spTree>
    <p:extLst>
      <p:ext uri="{BB962C8B-B14F-4D97-AF65-F5344CB8AC3E}">
        <p14:creationId xmlns:p14="http://schemas.microsoft.com/office/powerpoint/2010/main" val="2533717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A7FA9-75EE-3BEC-BDCB-4461901B3DC6}"/>
              </a:ext>
            </a:extLst>
          </p:cNvPr>
          <p:cNvSpPr>
            <a:spLocks noGrp="1"/>
          </p:cNvSpPr>
          <p:nvPr>
            <p:ph type="title"/>
          </p:nvPr>
        </p:nvSpPr>
        <p:spPr/>
        <p:txBody>
          <a:bodyPr/>
          <a:lstStyle/>
          <a:p>
            <a:r>
              <a:rPr lang="es-ES" dirty="0"/>
              <a:t>Tecnologías</a:t>
            </a:r>
          </a:p>
        </p:txBody>
      </p:sp>
      <p:sp>
        <p:nvSpPr>
          <p:cNvPr id="3" name="Marcador de contenido 2">
            <a:extLst>
              <a:ext uri="{FF2B5EF4-FFF2-40B4-BE49-F238E27FC236}">
                <a16:creationId xmlns:a16="http://schemas.microsoft.com/office/drawing/2014/main" id="{B70854DE-E420-17EF-0D10-D8BA6279768C}"/>
              </a:ext>
            </a:extLst>
          </p:cNvPr>
          <p:cNvSpPr>
            <a:spLocks noGrp="1"/>
          </p:cNvSpPr>
          <p:nvPr>
            <p:ph idx="1"/>
          </p:nvPr>
        </p:nvSpPr>
        <p:spPr/>
        <p:txBody>
          <a:bodyPr>
            <a:normAutofit/>
          </a:bodyPr>
          <a:lstStyle/>
          <a:p>
            <a:pPr marL="0" indent="0">
              <a:buNone/>
            </a:pPr>
            <a:r>
              <a:rPr lang="es-ES" b="1" dirty="0"/>
              <a:t>Núcleos</a:t>
            </a:r>
            <a:r>
              <a:rPr lang="es-ES" dirty="0"/>
              <a:t> y </a:t>
            </a:r>
            <a:r>
              <a:rPr lang="es-ES" b="1" dirty="0" err="1"/>
              <a:t>Threads</a:t>
            </a:r>
            <a:r>
              <a:rPr lang="es-ES" b="1" dirty="0"/>
              <a:t> (hilos)</a:t>
            </a:r>
          </a:p>
          <a:p>
            <a:pPr marL="0" indent="0">
              <a:buNone/>
            </a:pPr>
            <a:endParaRPr lang="es-ES" dirty="0"/>
          </a:p>
          <a:p>
            <a:pPr marL="0" indent="0">
              <a:buNone/>
            </a:pPr>
            <a:endParaRPr lang="es-ES" dirty="0"/>
          </a:p>
          <a:p>
            <a:pPr marL="0" indent="0">
              <a:buNone/>
            </a:pPr>
            <a:endParaRPr lang="es-ES" dirty="0"/>
          </a:p>
          <a:p>
            <a:pPr marL="0" indent="0">
              <a:buNone/>
            </a:pPr>
            <a:r>
              <a:rPr lang="es-ES" dirty="0"/>
              <a:t>Otras tecnologías: </a:t>
            </a:r>
          </a:p>
          <a:p>
            <a:pPr marL="457200" lvl="1" indent="0">
              <a:buNone/>
            </a:pPr>
            <a:r>
              <a:rPr lang="es-ES" dirty="0">
                <a:solidFill>
                  <a:schemeClr val="bg2">
                    <a:lumMod val="50000"/>
                  </a:schemeClr>
                </a:solidFill>
              </a:rPr>
              <a:t>MMX/SSE, </a:t>
            </a:r>
            <a:r>
              <a:rPr lang="es-ES" dirty="0" err="1">
                <a:solidFill>
                  <a:schemeClr val="bg2">
                    <a:lumMod val="50000"/>
                  </a:schemeClr>
                </a:solidFill>
              </a:rPr>
              <a:t>Quickpath</a:t>
            </a:r>
            <a:r>
              <a:rPr lang="es-ES" dirty="0">
                <a:solidFill>
                  <a:schemeClr val="bg2">
                    <a:lumMod val="50000"/>
                  </a:schemeClr>
                </a:solidFill>
              </a:rPr>
              <a:t>/</a:t>
            </a:r>
            <a:r>
              <a:rPr lang="es-ES" dirty="0" err="1">
                <a:solidFill>
                  <a:schemeClr val="bg2">
                    <a:lumMod val="50000"/>
                  </a:schemeClr>
                </a:solidFill>
              </a:rPr>
              <a:t>Hypertransport</a:t>
            </a:r>
            <a:endParaRPr lang="es-ES" dirty="0">
              <a:solidFill>
                <a:schemeClr val="bg2">
                  <a:lumMod val="50000"/>
                </a:schemeClr>
              </a:solidFill>
            </a:endParaRPr>
          </a:p>
          <a:p>
            <a:pPr marL="457200" lvl="1" indent="0">
              <a:buNone/>
            </a:pPr>
            <a:r>
              <a:rPr lang="es-ES" dirty="0" err="1">
                <a:solidFill>
                  <a:schemeClr val="bg2">
                    <a:lumMod val="50000"/>
                  </a:schemeClr>
                </a:solidFill>
              </a:rPr>
              <a:t>PrecisionBoost</a:t>
            </a:r>
            <a:r>
              <a:rPr lang="es-ES" dirty="0">
                <a:solidFill>
                  <a:schemeClr val="bg2">
                    <a:lumMod val="50000"/>
                  </a:schemeClr>
                </a:solidFill>
              </a:rPr>
              <a:t> y </a:t>
            </a:r>
            <a:r>
              <a:rPr lang="es-ES" dirty="0" err="1">
                <a:solidFill>
                  <a:schemeClr val="bg2">
                    <a:lumMod val="50000"/>
                  </a:schemeClr>
                </a:solidFill>
              </a:rPr>
              <a:t>TurboBoost</a:t>
            </a:r>
            <a:endParaRPr lang="es-ES" dirty="0">
              <a:solidFill>
                <a:schemeClr val="bg2">
                  <a:lumMod val="50000"/>
                </a:schemeClr>
              </a:solidFill>
            </a:endParaRPr>
          </a:p>
          <a:p>
            <a:pPr marL="457200" lvl="1" indent="0">
              <a:buNone/>
            </a:pPr>
            <a:r>
              <a:rPr lang="es-ES" dirty="0" err="1">
                <a:solidFill>
                  <a:schemeClr val="bg2">
                    <a:lumMod val="50000"/>
                  </a:schemeClr>
                </a:solidFill>
              </a:rPr>
              <a:t>Thread</a:t>
            </a:r>
            <a:r>
              <a:rPr lang="es-ES" dirty="0">
                <a:solidFill>
                  <a:schemeClr val="bg2">
                    <a:lumMod val="50000"/>
                  </a:schemeClr>
                </a:solidFill>
              </a:rPr>
              <a:t> Director, </a:t>
            </a:r>
            <a:r>
              <a:rPr lang="es-ES" dirty="0" err="1">
                <a:solidFill>
                  <a:schemeClr val="bg2">
                    <a:lumMod val="50000"/>
                  </a:schemeClr>
                </a:solidFill>
              </a:rPr>
              <a:t>HyperThreading</a:t>
            </a:r>
            <a:r>
              <a:rPr lang="es-ES" dirty="0">
                <a:solidFill>
                  <a:schemeClr val="bg2">
                    <a:lumMod val="50000"/>
                  </a:schemeClr>
                </a:solidFill>
              </a:rPr>
              <a:t>…</a:t>
            </a:r>
          </a:p>
          <a:p>
            <a:pPr marL="457200" lvl="1" indent="0">
              <a:buNone/>
            </a:pPr>
            <a:r>
              <a:rPr lang="es-ES" dirty="0">
                <a:solidFill>
                  <a:schemeClr val="bg2">
                    <a:lumMod val="50000"/>
                  </a:schemeClr>
                </a:solidFill>
              </a:rPr>
              <a:t>P-</a:t>
            </a:r>
            <a:r>
              <a:rPr lang="es-ES" dirty="0" err="1">
                <a:solidFill>
                  <a:schemeClr val="bg2">
                    <a:lumMod val="50000"/>
                  </a:schemeClr>
                </a:solidFill>
              </a:rPr>
              <a:t>core</a:t>
            </a:r>
            <a:r>
              <a:rPr lang="es-ES" dirty="0">
                <a:solidFill>
                  <a:schemeClr val="bg2">
                    <a:lumMod val="50000"/>
                  </a:schemeClr>
                </a:solidFill>
              </a:rPr>
              <a:t> y e-</a:t>
            </a:r>
            <a:r>
              <a:rPr lang="es-ES" dirty="0" err="1">
                <a:solidFill>
                  <a:schemeClr val="bg2">
                    <a:lumMod val="50000"/>
                  </a:schemeClr>
                </a:solidFill>
              </a:rPr>
              <a:t>core</a:t>
            </a:r>
            <a:endParaRPr lang="es-ES" dirty="0">
              <a:solidFill>
                <a:schemeClr val="bg2">
                  <a:lumMod val="50000"/>
                </a:schemeClr>
              </a:solidFill>
            </a:endParaRPr>
          </a:p>
        </p:txBody>
      </p:sp>
      <p:sp>
        <p:nvSpPr>
          <p:cNvPr id="4" name="Marcador de número de diapositiva 3">
            <a:extLst>
              <a:ext uri="{FF2B5EF4-FFF2-40B4-BE49-F238E27FC236}">
                <a16:creationId xmlns:a16="http://schemas.microsoft.com/office/drawing/2014/main" id="{5DB61DF8-EC8F-6ECD-0DE1-C0159F6F8F79}"/>
              </a:ext>
            </a:extLst>
          </p:cNvPr>
          <p:cNvSpPr>
            <a:spLocks noGrp="1"/>
          </p:cNvSpPr>
          <p:nvPr>
            <p:ph type="sldNum" sz="quarter" idx="12"/>
          </p:nvPr>
        </p:nvSpPr>
        <p:spPr/>
        <p:txBody>
          <a:bodyPr/>
          <a:lstStyle/>
          <a:p>
            <a:fld id="{6993356B-10FC-46AF-A724-8FFAD717AC5A}" type="slidenum">
              <a:rPr lang="es-ES" smtClean="0"/>
              <a:t>53</a:t>
            </a:fld>
            <a:endParaRPr lang="es-ES"/>
          </a:p>
        </p:txBody>
      </p:sp>
      <p:pic>
        <p:nvPicPr>
          <p:cNvPr id="6" name="Imagen 5">
            <a:extLst>
              <a:ext uri="{FF2B5EF4-FFF2-40B4-BE49-F238E27FC236}">
                <a16:creationId xmlns:a16="http://schemas.microsoft.com/office/drawing/2014/main" id="{459921E6-ECA7-2EAE-BCAB-E96EF5C22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621" y="1285875"/>
            <a:ext cx="2143125" cy="2143125"/>
          </a:xfrm>
          <a:prstGeom prst="rect">
            <a:avLst/>
          </a:prstGeom>
        </p:spPr>
      </p:pic>
    </p:spTree>
    <p:extLst>
      <p:ext uri="{BB962C8B-B14F-4D97-AF65-F5344CB8AC3E}">
        <p14:creationId xmlns:p14="http://schemas.microsoft.com/office/powerpoint/2010/main" val="1012809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A7FA9-75EE-3BEC-BDCB-4461901B3DC6}"/>
              </a:ext>
            </a:extLst>
          </p:cNvPr>
          <p:cNvSpPr>
            <a:spLocks noGrp="1"/>
          </p:cNvSpPr>
          <p:nvPr>
            <p:ph type="title"/>
          </p:nvPr>
        </p:nvSpPr>
        <p:spPr/>
        <p:txBody>
          <a:bodyPr/>
          <a:lstStyle/>
          <a:p>
            <a:r>
              <a:rPr lang="es-ES" dirty="0"/>
              <a:t>Tecnologías</a:t>
            </a:r>
          </a:p>
        </p:txBody>
      </p:sp>
      <p:sp>
        <p:nvSpPr>
          <p:cNvPr id="4" name="Marcador de número de diapositiva 3">
            <a:extLst>
              <a:ext uri="{FF2B5EF4-FFF2-40B4-BE49-F238E27FC236}">
                <a16:creationId xmlns:a16="http://schemas.microsoft.com/office/drawing/2014/main" id="{5DB61DF8-EC8F-6ECD-0DE1-C0159F6F8F79}"/>
              </a:ext>
            </a:extLst>
          </p:cNvPr>
          <p:cNvSpPr>
            <a:spLocks noGrp="1"/>
          </p:cNvSpPr>
          <p:nvPr>
            <p:ph type="sldNum" sz="quarter" idx="12"/>
          </p:nvPr>
        </p:nvSpPr>
        <p:spPr/>
        <p:txBody>
          <a:bodyPr/>
          <a:lstStyle/>
          <a:p>
            <a:fld id="{6993356B-10FC-46AF-A724-8FFAD717AC5A}" type="slidenum">
              <a:rPr lang="es-ES" smtClean="0"/>
              <a:t>54</a:t>
            </a:fld>
            <a:endParaRPr lang="es-ES"/>
          </a:p>
        </p:txBody>
      </p:sp>
      <p:pic>
        <p:nvPicPr>
          <p:cNvPr id="9" name="Marcador de contenido 8">
            <a:extLst>
              <a:ext uri="{FF2B5EF4-FFF2-40B4-BE49-F238E27FC236}">
                <a16:creationId xmlns:a16="http://schemas.microsoft.com/office/drawing/2014/main" id="{A0FD78B4-AA2D-6AC3-AC35-1BC373C39A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6882444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A7FA9-75EE-3BEC-BDCB-4461901B3DC6}"/>
              </a:ext>
            </a:extLst>
          </p:cNvPr>
          <p:cNvSpPr>
            <a:spLocks noGrp="1"/>
          </p:cNvSpPr>
          <p:nvPr>
            <p:ph type="title"/>
          </p:nvPr>
        </p:nvSpPr>
        <p:spPr/>
        <p:txBody>
          <a:bodyPr/>
          <a:lstStyle/>
          <a:p>
            <a:r>
              <a:rPr lang="es-ES" dirty="0"/>
              <a:t>Tecnologías</a:t>
            </a:r>
          </a:p>
        </p:txBody>
      </p:sp>
      <p:sp>
        <p:nvSpPr>
          <p:cNvPr id="4" name="Marcador de número de diapositiva 3">
            <a:extLst>
              <a:ext uri="{FF2B5EF4-FFF2-40B4-BE49-F238E27FC236}">
                <a16:creationId xmlns:a16="http://schemas.microsoft.com/office/drawing/2014/main" id="{5DB61DF8-EC8F-6ECD-0DE1-C0159F6F8F79}"/>
              </a:ext>
            </a:extLst>
          </p:cNvPr>
          <p:cNvSpPr>
            <a:spLocks noGrp="1"/>
          </p:cNvSpPr>
          <p:nvPr>
            <p:ph type="sldNum" sz="quarter" idx="12"/>
          </p:nvPr>
        </p:nvSpPr>
        <p:spPr/>
        <p:txBody>
          <a:bodyPr/>
          <a:lstStyle/>
          <a:p>
            <a:fld id="{6993356B-10FC-46AF-A724-8FFAD717AC5A}" type="slidenum">
              <a:rPr lang="es-ES" smtClean="0"/>
              <a:t>55</a:t>
            </a:fld>
            <a:endParaRPr lang="es-ES"/>
          </a:p>
        </p:txBody>
      </p:sp>
      <p:pic>
        <p:nvPicPr>
          <p:cNvPr id="7" name="Marcador de contenido 6">
            <a:extLst>
              <a:ext uri="{FF2B5EF4-FFF2-40B4-BE49-F238E27FC236}">
                <a16:creationId xmlns:a16="http://schemas.microsoft.com/office/drawing/2014/main" id="{7BE548C3-4D21-F9D5-C577-66B9C5B7F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643" y="1690688"/>
            <a:ext cx="7620000" cy="4257675"/>
          </a:xfrm>
        </p:spPr>
      </p:pic>
      <p:sp>
        <p:nvSpPr>
          <p:cNvPr id="8" name="CuadroTexto 7">
            <a:extLst>
              <a:ext uri="{FF2B5EF4-FFF2-40B4-BE49-F238E27FC236}">
                <a16:creationId xmlns:a16="http://schemas.microsoft.com/office/drawing/2014/main" id="{7E6F4136-6C3E-DC99-8900-9DA5E8F1F2B2}"/>
              </a:ext>
            </a:extLst>
          </p:cNvPr>
          <p:cNvSpPr txBox="1"/>
          <p:nvPr/>
        </p:nvSpPr>
        <p:spPr>
          <a:xfrm>
            <a:off x="0" y="6471961"/>
            <a:ext cx="5999335" cy="523220"/>
          </a:xfrm>
          <a:prstGeom prst="rect">
            <a:avLst/>
          </a:prstGeom>
          <a:noFill/>
        </p:spPr>
        <p:txBody>
          <a:bodyPr wrap="none" rtlCol="0">
            <a:spAutoFit/>
          </a:bodyPr>
          <a:lstStyle/>
          <a:p>
            <a:r>
              <a:rPr lang="es-ES" sz="1400" dirty="0"/>
              <a:t>https://www.profesionalreview.com/2022/05/03/performance-core-y-efficient/</a:t>
            </a:r>
          </a:p>
          <a:p>
            <a:endParaRPr lang="es-ES" sz="1400" dirty="0"/>
          </a:p>
        </p:txBody>
      </p:sp>
      <p:sp>
        <p:nvSpPr>
          <p:cNvPr id="10" name="CuadroTexto 9">
            <a:extLst>
              <a:ext uri="{FF2B5EF4-FFF2-40B4-BE49-F238E27FC236}">
                <a16:creationId xmlns:a16="http://schemas.microsoft.com/office/drawing/2014/main" id="{85CD4CE5-1A24-153A-23A9-7EC0C861D629}"/>
              </a:ext>
            </a:extLst>
          </p:cNvPr>
          <p:cNvSpPr txBox="1"/>
          <p:nvPr/>
        </p:nvSpPr>
        <p:spPr>
          <a:xfrm>
            <a:off x="8030817" y="1842052"/>
            <a:ext cx="3896140" cy="3323987"/>
          </a:xfrm>
          <a:prstGeom prst="rect">
            <a:avLst/>
          </a:prstGeom>
          <a:noFill/>
        </p:spPr>
        <p:txBody>
          <a:bodyPr wrap="square" rtlCol="0">
            <a:spAutoFit/>
          </a:bodyPr>
          <a:lstStyle/>
          <a:p>
            <a:r>
              <a:rPr lang="es-ES" b="1" dirty="0">
                <a:solidFill>
                  <a:schemeClr val="accent6">
                    <a:lumMod val="75000"/>
                  </a:schemeClr>
                </a:solidFill>
              </a:rPr>
              <a:t>Clase 0</a:t>
            </a:r>
            <a:r>
              <a:rPr lang="es-ES" dirty="0">
                <a:solidFill>
                  <a:schemeClr val="accent6">
                    <a:lumMod val="75000"/>
                  </a:schemeClr>
                </a:solidFill>
              </a:rPr>
              <a:t>: programas habituales</a:t>
            </a:r>
          </a:p>
          <a:p>
            <a:r>
              <a:rPr lang="es-ES" b="1" dirty="0">
                <a:solidFill>
                  <a:schemeClr val="accent6">
                    <a:lumMod val="75000"/>
                  </a:schemeClr>
                </a:solidFill>
              </a:rPr>
              <a:t>Clase 1</a:t>
            </a:r>
            <a:r>
              <a:rPr lang="es-ES" dirty="0">
                <a:solidFill>
                  <a:schemeClr val="accent6">
                    <a:lumMod val="75000"/>
                  </a:schemeClr>
                </a:solidFill>
              </a:rPr>
              <a:t>: multimedia</a:t>
            </a:r>
          </a:p>
          <a:p>
            <a:r>
              <a:rPr lang="es-ES" b="1" dirty="0">
                <a:solidFill>
                  <a:schemeClr val="accent6">
                    <a:lumMod val="75000"/>
                  </a:schemeClr>
                </a:solidFill>
              </a:rPr>
              <a:t>Clase 2</a:t>
            </a:r>
            <a:r>
              <a:rPr lang="es-ES" dirty="0">
                <a:solidFill>
                  <a:schemeClr val="accent6">
                    <a:lumMod val="75000"/>
                  </a:schemeClr>
                </a:solidFill>
              </a:rPr>
              <a:t>: carga mayor, redes neuronales</a:t>
            </a:r>
          </a:p>
          <a:p>
            <a:r>
              <a:rPr lang="es-ES" b="1" dirty="0">
                <a:solidFill>
                  <a:schemeClr val="accent2">
                    <a:lumMod val="75000"/>
                  </a:schemeClr>
                </a:solidFill>
              </a:rPr>
              <a:t>Clase 3</a:t>
            </a:r>
            <a:r>
              <a:rPr lang="es-ES" dirty="0">
                <a:solidFill>
                  <a:schemeClr val="accent2">
                    <a:lumMod val="75000"/>
                  </a:schemeClr>
                </a:solidFill>
              </a:rPr>
              <a:t>: cuellos de botella, E/S</a:t>
            </a:r>
          </a:p>
          <a:p>
            <a:endParaRPr lang="es-ES" dirty="0"/>
          </a:p>
          <a:p>
            <a:endParaRPr lang="es-ES" sz="4000" dirty="0"/>
          </a:p>
          <a:p>
            <a:pPr algn="ctr"/>
            <a:r>
              <a:rPr lang="es-ES" sz="4000" dirty="0">
                <a:solidFill>
                  <a:schemeClr val="accent6">
                    <a:lumMod val="75000"/>
                  </a:schemeClr>
                </a:solidFill>
              </a:rPr>
              <a:t>P-</a:t>
            </a:r>
            <a:r>
              <a:rPr lang="es-ES" sz="4000" dirty="0" err="1">
                <a:solidFill>
                  <a:schemeClr val="accent6">
                    <a:lumMod val="75000"/>
                  </a:schemeClr>
                </a:solidFill>
              </a:rPr>
              <a:t>core</a:t>
            </a:r>
            <a:endParaRPr lang="es-ES" sz="4000" dirty="0">
              <a:solidFill>
                <a:schemeClr val="accent6">
                  <a:lumMod val="75000"/>
                </a:schemeClr>
              </a:solidFill>
            </a:endParaRPr>
          </a:p>
          <a:p>
            <a:pPr algn="ctr"/>
            <a:r>
              <a:rPr lang="es-ES" sz="4000" dirty="0">
                <a:solidFill>
                  <a:schemeClr val="accent2">
                    <a:lumMod val="75000"/>
                  </a:schemeClr>
                </a:solidFill>
              </a:rPr>
              <a:t>E-</a:t>
            </a:r>
            <a:r>
              <a:rPr lang="es-ES" sz="4000" dirty="0" err="1">
                <a:solidFill>
                  <a:schemeClr val="accent2">
                    <a:lumMod val="75000"/>
                  </a:schemeClr>
                </a:solidFill>
              </a:rPr>
              <a:t>core</a:t>
            </a:r>
            <a:endParaRPr lang="es-ES" sz="4000" dirty="0">
              <a:solidFill>
                <a:schemeClr val="accent2">
                  <a:lumMod val="75000"/>
                </a:schemeClr>
              </a:solidFill>
            </a:endParaRPr>
          </a:p>
        </p:txBody>
      </p:sp>
    </p:spTree>
    <p:extLst>
      <p:ext uri="{BB962C8B-B14F-4D97-AF65-F5344CB8AC3E}">
        <p14:creationId xmlns:p14="http://schemas.microsoft.com/office/powerpoint/2010/main" val="365846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88EDDD-DAD2-FA2C-156B-0C159E140A68}"/>
              </a:ext>
            </a:extLst>
          </p:cNvPr>
          <p:cNvSpPr>
            <a:spLocks noGrp="1"/>
          </p:cNvSpPr>
          <p:nvPr>
            <p:ph type="title"/>
          </p:nvPr>
        </p:nvSpPr>
        <p:spPr/>
        <p:txBody>
          <a:bodyPr/>
          <a:lstStyle/>
          <a:p>
            <a:r>
              <a:rPr lang="es-ES" dirty="0" err="1"/>
              <a:t>Overclocking</a:t>
            </a:r>
            <a:endParaRPr lang="es-ES" dirty="0"/>
          </a:p>
        </p:txBody>
      </p:sp>
      <p:sp>
        <p:nvSpPr>
          <p:cNvPr id="3" name="Marcador de contenido 2">
            <a:extLst>
              <a:ext uri="{FF2B5EF4-FFF2-40B4-BE49-F238E27FC236}">
                <a16:creationId xmlns:a16="http://schemas.microsoft.com/office/drawing/2014/main" id="{F63CF264-12F3-CAB0-1816-051776FA2DE7}"/>
              </a:ext>
            </a:extLst>
          </p:cNvPr>
          <p:cNvSpPr>
            <a:spLocks noGrp="1"/>
          </p:cNvSpPr>
          <p:nvPr>
            <p:ph idx="1"/>
          </p:nvPr>
        </p:nvSpPr>
        <p:spPr/>
        <p:txBody>
          <a:bodyPr/>
          <a:lstStyle/>
          <a:p>
            <a:r>
              <a:rPr lang="es-ES" dirty="0" err="1">
                <a:solidFill>
                  <a:schemeClr val="accent1"/>
                </a:solidFill>
              </a:rPr>
              <a:t>Overclock</a:t>
            </a:r>
            <a:endParaRPr lang="es-ES" dirty="0">
              <a:solidFill>
                <a:schemeClr val="accent1"/>
              </a:solidFill>
            </a:endParaRPr>
          </a:p>
          <a:p>
            <a:r>
              <a:rPr lang="es-ES" dirty="0" err="1">
                <a:solidFill>
                  <a:schemeClr val="accent1"/>
                </a:solidFill>
              </a:rPr>
              <a:t>Undervolt</a:t>
            </a:r>
            <a:endParaRPr lang="es-ES" dirty="0">
              <a:solidFill>
                <a:schemeClr val="accent1"/>
              </a:solidFill>
            </a:endParaRPr>
          </a:p>
        </p:txBody>
      </p:sp>
      <p:sp>
        <p:nvSpPr>
          <p:cNvPr id="4" name="Marcador de número de diapositiva 3">
            <a:extLst>
              <a:ext uri="{FF2B5EF4-FFF2-40B4-BE49-F238E27FC236}">
                <a16:creationId xmlns:a16="http://schemas.microsoft.com/office/drawing/2014/main" id="{71EAE72E-D69F-CD57-37F1-04B08D1B7ABB}"/>
              </a:ext>
            </a:extLst>
          </p:cNvPr>
          <p:cNvSpPr>
            <a:spLocks noGrp="1"/>
          </p:cNvSpPr>
          <p:nvPr>
            <p:ph type="sldNum" sz="quarter" idx="12"/>
          </p:nvPr>
        </p:nvSpPr>
        <p:spPr/>
        <p:txBody>
          <a:bodyPr/>
          <a:lstStyle/>
          <a:p>
            <a:fld id="{6993356B-10FC-46AF-A724-8FFAD717AC5A}" type="slidenum">
              <a:rPr lang="es-ES" smtClean="0"/>
              <a:t>56</a:t>
            </a:fld>
            <a:endParaRPr lang="es-ES"/>
          </a:p>
        </p:txBody>
      </p:sp>
      <p:pic>
        <p:nvPicPr>
          <p:cNvPr id="8" name="Imagen 7">
            <a:extLst>
              <a:ext uri="{FF2B5EF4-FFF2-40B4-BE49-F238E27FC236}">
                <a16:creationId xmlns:a16="http://schemas.microsoft.com/office/drawing/2014/main" id="{3A20911B-CD9B-BA24-DC9D-AC9151E06ED3}"/>
              </a:ext>
            </a:extLst>
          </p:cNvPr>
          <p:cNvPicPr>
            <a:picLocks noChangeAspect="1"/>
          </p:cNvPicPr>
          <p:nvPr/>
        </p:nvPicPr>
        <p:blipFill>
          <a:blip r:embed="rId2"/>
          <a:stretch>
            <a:fillRect/>
          </a:stretch>
        </p:blipFill>
        <p:spPr>
          <a:xfrm>
            <a:off x="4019550" y="1616421"/>
            <a:ext cx="5962650" cy="4514850"/>
          </a:xfrm>
          <a:prstGeom prst="rect">
            <a:avLst/>
          </a:prstGeom>
        </p:spPr>
      </p:pic>
    </p:spTree>
    <p:extLst>
      <p:ext uri="{BB962C8B-B14F-4D97-AF65-F5344CB8AC3E}">
        <p14:creationId xmlns:p14="http://schemas.microsoft.com/office/powerpoint/2010/main" val="1013499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D7C1DA8-8EBA-FF93-95A3-C133819E6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273" y="504462"/>
            <a:ext cx="8406527" cy="5594161"/>
          </a:xfrm>
          <a:prstGeom prst="rect">
            <a:avLst/>
          </a:prstGeom>
        </p:spPr>
      </p:pic>
      <p:sp>
        <p:nvSpPr>
          <p:cNvPr id="2" name="Título 1">
            <a:extLst>
              <a:ext uri="{FF2B5EF4-FFF2-40B4-BE49-F238E27FC236}">
                <a16:creationId xmlns:a16="http://schemas.microsoft.com/office/drawing/2014/main" id="{9E273ACE-CB88-FB70-8C77-A9C3B77F6588}"/>
              </a:ext>
            </a:extLst>
          </p:cNvPr>
          <p:cNvSpPr>
            <a:spLocks noGrp="1"/>
          </p:cNvSpPr>
          <p:nvPr>
            <p:ph type="title"/>
          </p:nvPr>
        </p:nvSpPr>
        <p:spPr/>
        <p:txBody>
          <a:bodyPr/>
          <a:lstStyle/>
          <a:p>
            <a:r>
              <a:rPr lang="es-ES" dirty="0"/>
              <a:t>Refrigeración</a:t>
            </a:r>
          </a:p>
        </p:txBody>
      </p:sp>
      <p:sp>
        <p:nvSpPr>
          <p:cNvPr id="4" name="Marcador de número de diapositiva 3">
            <a:extLst>
              <a:ext uri="{FF2B5EF4-FFF2-40B4-BE49-F238E27FC236}">
                <a16:creationId xmlns:a16="http://schemas.microsoft.com/office/drawing/2014/main" id="{0948912A-3BBA-224E-88AF-3B91EAE27349}"/>
              </a:ext>
            </a:extLst>
          </p:cNvPr>
          <p:cNvSpPr>
            <a:spLocks noGrp="1"/>
          </p:cNvSpPr>
          <p:nvPr>
            <p:ph type="sldNum" sz="quarter" idx="12"/>
          </p:nvPr>
        </p:nvSpPr>
        <p:spPr/>
        <p:txBody>
          <a:bodyPr/>
          <a:lstStyle/>
          <a:p>
            <a:fld id="{6993356B-10FC-46AF-A724-8FFAD717AC5A}" type="slidenum">
              <a:rPr lang="es-ES" smtClean="0"/>
              <a:t>57</a:t>
            </a:fld>
            <a:endParaRPr lang="es-ES"/>
          </a:p>
        </p:txBody>
      </p:sp>
      <p:sp>
        <p:nvSpPr>
          <p:cNvPr id="7" name="CuadroTexto 6">
            <a:extLst>
              <a:ext uri="{FF2B5EF4-FFF2-40B4-BE49-F238E27FC236}">
                <a16:creationId xmlns:a16="http://schemas.microsoft.com/office/drawing/2014/main" id="{E90D5826-29E6-E014-C305-31FECC9B2EEE}"/>
              </a:ext>
            </a:extLst>
          </p:cNvPr>
          <p:cNvSpPr txBox="1"/>
          <p:nvPr/>
        </p:nvSpPr>
        <p:spPr>
          <a:xfrm>
            <a:off x="238539" y="6538912"/>
            <a:ext cx="4915063" cy="307777"/>
          </a:xfrm>
          <a:prstGeom prst="rect">
            <a:avLst/>
          </a:prstGeom>
          <a:noFill/>
        </p:spPr>
        <p:txBody>
          <a:bodyPr wrap="none" rtlCol="0">
            <a:spAutoFit/>
          </a:bodyPr>
          <a:lstStyle/>
          <a:p>
            <a:r>
              <a:rPr lang="es-ES" sz="1400" dirty="0"/>
              <a:t>https://codegeek.es/2018/04/30/tipos-de-refrigeracion-para-pc/</a:t>
            </a:r>
          </a:p>
        </p:txBody>
      </p:sp>
    </p:spTree>
    <p:extLst>
      <p:ext uri="{BB962C8B-B14F-4D97-AF65-F5344CB8AC3E}">
        <p14:creationId xmlns:p14="http://schemas.microsoft.com/office/powerpoint/2010/main" val="414164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DB4E7A-1192-8D96-3BD6-9A3371A6E364}"/>
              </a:ext>
            </a:extLst>
          </p:cNvPr>
          <p:cNvSpPr>
            <a:spLocks noGrp="1"/>
          </p:cNvSpPr>
          <p:nvPr>
            <p:ph type="title"/>
          </p:nvPr>
        </p:nvSpPr>
        <p:spPr/>
        <p:txBody>
          <a:bodyPr/>
          <a:lstStyle/>
          <a:p>
            <a:r>
              <a:rPr lang="es-ES" dirty="0"/>
              <a:t>¿Cómo se comunica el microprocesador?</a:t>
            </a:r>
          </a:p>
        </p:txBody>
      </p:sp>
      <p:sp>
        <p:nvSpPr>
          <p:cNvPr id="4" name="Marcador de número de diapositiva 3">
            <a:extLst>
              <a:ext uri="{FF2B5EF4-FFF2-40B4-BE49-F238E27FC236}">
                <a16:creationId xmlns:a16="http://schemas.microsoft.com/office/drawing/2014/main" id="{012E52F5-51F6-2179-441F-76D468D08D44}"/>
              </a:ext>
            </a:extLst>
          </p:cNvPr>
          <p:cNvSpPr>
            <a:spLocks noGrp="1"/>
          </p:cNvSpPr>
          <p:nvPr>
            <p:ph type="sldNum" sz="quarter" idx="12"/>
          </p:nvPr>
        </p:nvSpPr>
        <p:spPr/>
        <p:txBody>
          <a:bodyPr/>
          <a:lstStyle/>
          <a:p>
            <a:fld id="{6993356B-10FC-46AF-A724-8FFAD717AC5A}" type="slidenum">
              <a:rPr lang="es-ES" smtClean="0"/>
              <a:t>6</a:t>
            </a:fld>
            <a:endParaRPr lang="es-ES"/>
          </a:p>
        </p:txBody>
      </p:sp>
      <p:sp>
        <p:nvSpPr>
          <p:cNvPr id="5" name="CuadroTexto 4">
            <a:extLst>
              <a:ext uri="{FF2B5EF4-FFF2-40B4-BE49-F238E27FC236}">
                <a16:creationId xmlns:a16="http://schemas.microsoft.com/office/drawing/2014/main" id="{65E3BE35-C8B5-3A2C-229A-0199FA40221C}"/>
              </a:ext>
            </a:extLst>
          </p:cNvPr>
          <p:cNvSpPr txBox="1"/>
          <p:nvPr/>
        </p:nvSpPr>
        <p:spPr>
          <a:xfrm>
            <a:off x="237745" y="6356350"/>
            <a:ext cx="10212542" cy="523220"/>
          </a:xfrm>
          <a:prstGeom prst="rect">
            <a:avLst/>
          </a:prstGeom>
          <a:noFill/>
        </p:spPr>
        <p:txBody>
          <a:bodyPr wrap="square" rtlCol="0">
            <a:spAutoFit/>
          </a:bodyPr>
          <a:lstStyle/>
          <a:p>
            <a:r>
              <a:rPr lang="es-ES" sz="1400" dirty="0"/>
              <a:t>https://edea.juntadeandalucia.es/bancorecursos/file/723e3014-72d8-4466-82b9-4a152e3cff5a/1/es-an_2018090712_9123551.zip/22_buses_de_comunicacin_datos_control_y_direcciones.html?temp.hn=true&amp;temp.hb=true</a:t>
            </a:r>
          </a:p>
        </p:txBody>
      </p:sp>
      <p:sp>
        <p:nvSpPr>
          <p:cNvPr id="3" name="CuadroTexto 2">
            <a:extLst>
              <a:ext uri="{FF2B5EF4-FFF2-40B4-BE49-F238E27FC236}">
                <a16:creationId xmlns:a16="http://schemas.microsoft.com/office/drawing/2014/main" id="{35A8D045-E576-E79C-ABDD-6E7D4AA6402F}"/>
              </a:ext>
            </a:extLst>
          </p:cNvPr>
          <p:cNvSpPr txBox="1"/>
          <p:nvPr/>
        </p:nvSpPr>
        <p:spPr>
          <a:xfrm>
            <a:off x="676656" y="1664208"/>
            <a:ext cx="10332720" cy="498598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s-ES" b="1" dirty="0"/>
              <a:t>Bus de datos</a:t>
            </a:r>
            <a:r>
              <a:rPr lang="es-ES" dirty="0"/>
              <a:t>. A través de este bus viajan datos de usuarios. Si se está accediendo a una zona de la memoria donde hay almacenado un programa, en el bus de datos irán las instrucciones del programa. El ancho de este bus indica la potencia de un ordenador dado que mientras mayor sea, más datos se podrán leer o escribir de una vez. El flujo de datos en este bus es bidireccional ya que se puede leer información almacenada en la memoria o escribir en ella. </a:t>
            </a:r>
          </a:p>
          <a:p>
            <a:pPr marL="285750" indent="-285750">
              <a:spcAft>
                <a:spcPts val="1200"/>
              </a:spcAft>
              <a:buFont typeface="Arial" panose="020B0604020202020204" pitchFamily="34" charset="0"/>
              <a:buChar char="•"/>
            </a:pPr>
            <a:r>
              <a:rPr lang="es-ES" b="1" dirty="0"/>
              <a:t>Bus de dirección</a:t>
            </a:r>
            <a:r>
              <a:rPr lang="es-ES" dirty="0"/>
              <a:t>. A través de la información que viaja en este bus, el microprocesador indica la posición de la memoria de la que desea leer o escribir. Manteniendo el ejemplo anterior, los bits que viajan por este bus serían </a:t>
            </a:r>
            <a:r>
              <a:rPr lang="es-ES" i="1" dirty="0" err="1"/>
              <a:t>Dir_A</a:t>
            </a:r>
            <a:r>
              <a:rPr lang="es-ES" dirty="0"/>
              <a:t>, </a:t>
            </a:r>
            <a:r>
              <a:rPr lang="es-ES" i="1" dirty="0" err="1"/>
              <a:t>Dir_B</a:t>
            </a:r>
            <a:r>
              <a:rPr lang="es-ES" dirty="0"/>
              <a:t> o </a:t>
            </a:r>
            <a:r>
              <a:rPr lang="es-ES" i="1" dirty="0" err="1"/>
              <a:t>Dir_C</a:t>
            </a:r>
            <a:r>
              <a:rPr lang="es-ES" dirty="0"/>
              <a:t>. Este bus es unidireccional ya que es el microprocesador quien coloca la dirección de la posición que quiere alcanzar. El ancho de bus también es un indicador de las prestaciones de un ordenador, ya que de él dependerá el tamaño máximo de memoria que se puede instalar en un ordenador.</a:t>
            </a:r>
          </a:p>
          <a:p>
            <a:pPr marL="285750" indent="-285750">
              <a:spcAft>
                <a:spcPts val="1200"/>
              </a:spcAft>
              <a:buFont typeface="Arial" panose="020B0604020202020204" pitchFamily="34" charset="0"/>
              <a:buChar char="•"/>
            </a:pPr>
            <a:r>
              <a:rPr lang="es-ES" b="1" dirty="0"/>
              <a:t>Bus de control</a:t>
            </a:r>
            <a:r>
              <a:rPr lang="es-ES" dirty="0"/>
              <a:t>. A través de este bus, el microprocesador puede transmitir órdenes a los distintos dispositivos. En el ejemplo, mediante este bus se puede indicar si la acción que se va a realizar sobre la memoria es de lectura o escritura. Es bidireccional y la pueden utilizar las diferentes unidades del equipo para transmitir el estado en el que se encuentran.</a:t>
            </a:r>
          </a:p>
          <a:p>
            <a:pPr marL="285750" indent="-285750">
              <a:spcAft>
                <a:spcPts val="1200"/>
              </a:spcAft>
              <a:buFont typeface="Arial" panose="020B0604020202020204" pitchFamily="34" charset="0"/>
              <a:buChar char="•"/>
            </a:pPr>
            <a:endParaRPr lang="es-ES" dirty="0"/>
          </a:p>
        </p:txBody>
      </p:sp>
    </p:spTree>
    <p:extLst>
      <p:ext uri="{BB962C8B-B14F-4D97-AF65-F5344CB8AC3E}">
        <p14:creationId xmlns:p14="http://schemas.microsoft.com/office/powerpoint/2010/main" val="752183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DB4E7A-1192-8D96-3BD6-9A3371A6E364}"/>
              </a:ext>
            </a:extLst>
          </p:cNvPr>
          <p:cNvSpPr>
            <a:spLocks noGrp="1"/>
          </p:cNvSpPr>
          <p:nvPr>
            <p:ph type="title"/>
          </p:nvPr>
        </p:nvSpPr>
        <p:spPr/>
        <p:txBody>
          <a:bodyPr/>
          <a:lstStyle/>
          <a:p>
            <a:r>
              <a:rPr lang="es-ES" dirty="0"/>
              <a:t>¿Cómo se comunica el microprocesador?</a:t>
            </a:r>
          </a:p>
        </p:txBody>
      </p:sp>
      <p:sp>
        <p:nvSpPr>
          <p:cNvPr id="3" name="Marcador de contenido 2">
            <a:extLst>
              <a:ext uri="{FF2B5EF4-FFF2-40B4-BE49-F238E27FC236}">
                <a16:creationId xmlns:a16="http://schemas.microsoft.com/office/drawing/2014/main" id="{A54AA53A-9FAD-F24A-2DF5-F6B24C41629C}"/>
              </a:ext>
            </a:extLst>
          </p:cNvPr>
          <p:cNvSpPr>
            <a:spLocks noGrp="1"/>
          </p:cNvSpPr>
          <p:nvPr>
            <p:ph idx="1"/>
          </p:nvPr>
        </p:nvSpPr>
        <p:spPr>
          <a:xfrm>
            <a:off x="713232" y="1536192"/>
            <a:ext cx="10640568" cy="4820158"/>
          </a:xfrm>
        </p:spPr>
        <p:txBody>
          <a:bodyPr>
            <a:normAutofit fontScale="77500" lnSpcReduction="20000"/>
          </a:bodyPr>
          <a:lstStyle/>
          <a:p>
            <a:pPr marL="0" indent="0" algn="ctr">
              <a:buNone/>
            </a:pPr>
            <a:r>
              <a:rPr lang="es-ES" dirty="0"/>
              <a:t>Las flechas del esquema son el </a:t>
            </a:r>
            <a:r>
              <a:rPr lang="es-ES" b="1" dirty="0"/>
              <a:t>BUS DE SISTEMA</a:t>
            </a:r>
            <a:r>
              <a:rPr lang="es-ES" dirty="0"/>
              <a:t>.</a:t>
            </a:r>
          </a:p>
          <a:p>
            <a:pPr marL="0" indent="0">
              <a:buNone/>
            </a:pPr>
            <a:endParaRPr lang="es-ES" dirty="0"/>
          </a:p>
          <a:p>
            <a:pPr marL="0" indent="0">
              <a:buNone/>
            </a:pPr>
            <a:r>
              <a:rPr lang="es-ES" dirty="0"/>
              <a:t>Un bus está compuesto por varias líneas por las que es posible enviar un bit por cada una entre dos dispositivos. </a:t>
            </a:r>
            <a:br>
              <a:rPr lang="es-ES" dirty="0"/>
            </a:br>
            <a:r>
              <a:rPr lang="es-ES" dirty="0"/>
              <a:t>El bus comunica el microprocesador con el resto de componentes. </a:t>
            </a:r>
            <a:br>
              <a:rPr lang="es-ES" dirty="0"/>
            </a:br>
            <a:r>
              <a:rPr lang="es-ES" dirty="0"/>
              <a:t>Un bus de 32 bits significa que hay 32 hilos conductores por los que es posible enviar 32 bits a la vez. Al número de hilos de un bus se le conoce también como </a:t>
            </a:r>
            <a:r>
              <a:rPr lang="es-ES" b="1" dirty="0"/>
              <a:t>ancho de bus</a:t>
            </a:r>
            <a:r>
              <a:rPr lang="es-ES" dirty="0"/>
              <a:t>.</a:t>
            </a:r>
          </a:p>
          <a:p>
            <a:pPr marL="457200" lvl="1" indent="0">
              <a:buNone/>
            </a:pPr>
            <a:endParaRPr lang="es-ES" dirty="0"/>
          </a:p>
          <a:p>
            <a:pPr marL="457200" lvl="1" indent="0">
              <a:buNone/>
            </a:pPr>
            <a:r>
              <a:rPr lang="es-ES" b="1" dirty="0"/>
              <a:t>Ejemplo</a:t>
            </a:r>
            <a:br>
              <a:rPr lang="es-ES" dirty="0"/>
            </a:br>
            <a:r>
              <a:rPr lang="es-ES" i="1" dirty="0"/>
              <a:t>Se quiere hacer la suma de dos variables, A y B. </a:t>
            </a:r>
            <a:br>
              <a:rPr lang="es-ES" i="1" dirty="0"/>
            </a:br>
            <a:r>
              <a:rPr lang="es-ES" i="1" dirty="0"/>
              <a:t>La variable A está en la memoria en la dirección </a:t>
            </a:r>
            <a:r>
              <a:rPr lang="es-ES" i="1" dirty="0" err="1"/>
              <a:t>Dir_A</a:t>
            </a:r>
            <a:r>
              <a:rPr lang="es-ES" i="1" dirty="0"/>
              <a:t>. La variable B está en la dirección </a:t>
            </a:r>
            <a:r>
              <a:rPr lang="es-ES" i="1" dirty="0" err="1"/>
              <a:t>Dir_B</a:t>
            </a:r>
            <a:r>
              <a:rPr lang="es-ES" i="1" dirty="0"/>
              <a:t>. </a:t>
            </a:r>
            <a:br>
              <a:rPr lang="es-ES" i="1" dirty="0"/>
            </a:br>
            <a:r>
              <a:rPr lang="es-ES" i="1" dirty="0"/>
              <a:t>La operación es A + B y el resultado se va a guardar en la variable C localizada en la memoria en </a:t>
            </a:r>
            <a:r>
              <a:rPr lang="es-ES" i="1" dirty="0" err="1"/>
              <a:t>Dir_C</a:t>
            </a:r>
            <a:r>
              <a:rPr lang="es-ES" i="1" dirty="0"/>
              <a:t>.</a:t>
            </a:r>
          </a:p>
          <a:p>
            <a:pPr marL="457200" lvl="1" indent="0">
              <a:buNone/>
            </a:pPr>
            <a:endParaRPr lang="es-ES" i="1" dirty="0"/>
          </a:p>
          <a:p>
            <a:pPr marL="457200" lvl="1" indent="0">
              <a:buNone/>
            </a:pPr>
            <a:r>
              <a:rPr lang="es-ES" i="1" dirty="0"/>
              <a:t>El microprocesador tiene que poner en el </a:t>
            </a:r>
            <a:r>
              <a:rPr lang="es-ES" b="1" i="1" dirty="0"/>
              <a:t>bus de dirección </a:t>
            </a:r>
            <a:r>
              <a:rPr lang="es-ES" i="1" dirty="0" err="1"/>
              <a:t>Dir_A</a:t>
            </a:r>
            <a:r>
              <a:rPr lang="es-ES" i="1" dirty="0"/>
              <a:t>, indicar que se trata de una operación de lectura en el </a:t>
            </a:r>
            <a:r>
              <a:rPr lang="es-ES" b="1" i="1" dirty="0"/>
              <a:t>bus de control</a:t>
            </a:r>
            <a:r>
              <a:rPr lang="es-ES" i="1" dirty="0"/>
              <a:t>, extraer el valor de la variable A que vendrá en el </a:t>
            </a:r>
            <a:r>
              <a:rPr lang="es-ES" b="1" i="1" dirty="0"/>
              <a:t>bus de datos </a:t>
            </a:r>
            <a:r>
              <a:rPr lang="es-ES" i="1" dirty="0"/>
              <a:t>y almacenarlo temporalmente en un </a:t>
            </a:r>
            <a:r>
              <a:rPr lang="es-ES" i="1" dirty="0">
                <a:solidFill>
                  <a:schemeClr val="accent1">
                    <a:lumMod val="75000"/>
                  </a:schemeClr>
                </a:solidFill>
              </a:rPr>
              <a:t>registro</a:t>
            </a:r>
            <a:r>
              <a:rPr lang="es-ES" i="1" dirty="0"/>
              <a:t>. Algo parecido tiene que hacer con B. Debe ejecutar la operación A + B en la </a:t>
            </a:r>
            <a:r>
              <a:rPr lang="es-ES" i="1" dirty="0">
                <a:solidFill>
                  <a:schemeClr val="accent1">
                    <a:lumMod val="75000"/>
                  </a:schemeClr>
                </a:solidFill>
              </a:rPr>
              <a:t>ALU</a:t>
            </a:r>
            <a:r>
              <a:rPr lang="es-ES" i="1" dirty="0"/>
              <a:t>. El resultado se debe almacenar en la variable C por lo que debe poner en el </a:t>
            </a:r>
            <a:r>
              <a:rPr lang="es-ES" b="1" i="1" dirty="0"/>
              <a:t>bus de direcciones </a:t>
            </a:r>
            <a:r>
              <a:rPr lang="es-ES" i="1" dirty="0" err="1"/>
              <a:t>Dir_C</a:t>
            </a:r>
            <a:r>
              <a:rPr lang="es-ES" i="1" dirty="0"/>
              <a:t>, en el </a:t>
            </a:r>
            <a:r>
              <a:rPr lang="es-ES" b="1" i="1" dirty="0"/>
              <a:t>bus de datos </a:t>
            </a:r>
            <a:r>
              <a:rPr lang="es-ES" i="1" dirty="0"/>
              <a:t>el resultado de operación y en el </a:t>
            </a:r>
            <a:r>
              <a:rPr lang="es-ES" b="1" i="1" dirty="0"/>
              <a:t>bus de control </a:t>
            </a:r>
            <a:r>
              <a:rPr lang="es-ES" i="1" dirty="0"/>
              <a:t>se debe indicar que se trata de una operación de lectura en memoria</a:t>
            </a:r>
          </a:p>
        </p:txBody>
      </p:sp>
      <p:sp>
        <p:nvSpPr>
          <p:cNvPr id="4" name="Marcador de número de diapositiva 3">
            <a:extLst>
              <a:ext uri="{FF2B5EF4-FFF2-40B4-BE49-F238E27FC236}">
                <a16:creationId xmlns:a16="http://schemas.microsoft.com/office/drawing/2014/main" id="{012E52F5-51F6-2179-441F-76D468D08D44}"/>
              </a:ext>
            </a:extLst>
          </p:cNvPr>
          <p:cNvSpPr>
            <a:spLocks noGrp="1"/>
          </p:cNvSpPr>
          <p:nvPr>
            <p:ph type="sldNum" sz="quarter" idx="12"/>
          </p:nvPr>
        </p:nvSpPr>
        <p:spPr/>
        <p:txBody>
          <a:bodyPr/>
          <a:lstStyle/>
          <a:p>
            <a:fld id="{6993356B-10FC-46AF-A724-8FFAD717AC5A}" type="slidenum">
              <a:rPr lang="es-ES" smtClean="0"/>
              <a:t>7</a:t>
            </a:fld>
            <a:endParaRPr lang="es-ES"/>
          </a:p>
        </p:txBody>
      </p:sp>
      <p:sp>
        <p:nvSpPr>
          <p:cNvPr id="5" name="CuadroTexto 4">
            <a:extLst>
              <a:ext uri="{FF2B5EF4-FFF2-40B4-BE49-F238E27FC236}">
                <a16:creationId xmlns:a16="http://schemas.microsoft.com/office/drawing/2014/main" id="{65E3BE35-C8B5-3A2C-229A-0199FA40221C}"/>
              </a:ext>
            </a:extLst>
          </p:cNvPr>
          <p:cNvSpPr txBox="1"/>
          <p:nvPr/>
        </p:nvSpPr>
        <p:spPr>
          <a:xfrm>
            <a:off x="237745" y="6356350"/>
            <a:ext cx="10212542" cy="523220"/>
          </a:xfrm>
          <a:prstGeom prst="rect">
            <a:avLst/>
          </a:prstGeom>
          <a:noFill/>
        </p:spPr>
        <p:txBody>
          <a:bodyPr wrap="square" rtlCol="0">
            <a:spAutoFit/>
          </a:bodyPr>
          <a:lstStyle/>
          <a:p>
            <a:r>
              <a:rPr lang="es-ES" sz="1400" dirty="0"/>
              <a:t>https://edea.juntadeandalucia.es/bancorecursos/file/723e3014-72d8-4466-82b9-4a152e3cff5a/1/es-an_2018090712_9123551.zip/22_buses_de_comunicacin_datos_control_y_direcciones.html?temp.hn=true&amp;temp.hb=true</a:t>
            </a:r>
          </a:p>
        </p:txBody>
      </p:sp>
    </p:spTree>
    <p:extLst>
      <p:ext uri="{BB962C8B-B14F-4D97-AF65-F5344CB8AC3E}">
        <p14:creationId xmlns:p14="http://schemas.microsoft.com/office/powerpoint/2010/main" val="191044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608D0-12BA-71C5-FBD6-EC0F256F5DF5}"/>
              </a:ext>
            </a:extLst>
          </p:cNvPr>
          <p:cNvSpPr>
            <a:spLocks noGrp="1"/>
          </p:cNvSpPr>
          <p:nvPr>
            <p:ph type="title"/>
          </p:nvPr>
        </p:nvSpPr>
        <p:spPr/>
        <p:txBody>
          <a:bodyPr/>
          <a:lstStyle/>
          <a:p>
            <a:r>
              <a:rPr lang="es-ES" dirty="0"/>
              <a:t>¿Cómo opera la CPU?</a:t>
            </a:r>
          </a:p>
        </p:txBody>
      </p:sp>
      <p:sp>
        <p:nvSpPr>
          <p:cNvPr id="3" name="Marcador de contenido 2">
            <a:extLst>
              <a:ext uri="{FF2B5EF4-FFF2-40B4-BE49-F238E27FC236}">
                <a16:creationId xmlns:a16="http://schemas.microsoft.com/office/drawing/2014/main" id="{7E3AF673-F1E6-EE26-BCC9-69C7FFB405AC}"/>
              </a:ext>
            </a:extLst>
          </p:cNvPr>
          <p:cNvSpPr>
            <a:spLocks noGrp="1"/>
          </p:cNvSpPr>
          <p:nvPr>
            <p:ph idx="1"/>
          </p:nvPr>
        </p:nvSpPr>
        <p:spPr/>
        <p:txBody>
          <a:bodyPr/>
          <a:lstStyle/>
          <a:p>
            <a:pPr marL="0" indent="0">
              <a:buNone/>
            </a:pPr>
            <a:r>
              <a:rPr lang="es-ES" dirty="0"/>
              <a:t>Mediante la </a:t>
            </a:r>
            <a:r>
              <a:rPr lang="es-ES" b="1" dirty="0"/>
              <a:t>ALU</a:t>
            </a:r>
          </a:p>
          <a:p>
            <a:pPr marL="0" indent="0">
              <a:buNone/>
            </a:pPr>
            <a:r>
              <a:rPr lang="es-ES" dirty="0"/>
              <a:t>	- Operaciones aritméticas</a:t>
            </a:r>
          </a:p>
          <a:p>
            <a:pPr marL="0" indent="0">
              <a:buNone/>
            </a:pPr>
            <a:r>
              <a:rPr lang="es-ES" dirty="0"/>
              <a:t>	- Operaciones lógicas</a:t>
            </a:r>
          </a:p>
          <a:p>
            <a:pPr marL="0" indent="0">
              <a:buNone/>
            </a:pPr>
            <a:endParaRPr lang="es-ES" dirty="0"/>
          </a:p>
          <a:p>
            <a:pPr marL="457200" lvl="1" indent="0">
              <a:buNone/>
            </a:pPr>
            <a:r>
              <a:rPr lang="es-ES" dirty="0"/>
              <a:t>Para ello necesita</a:t>
            </a:r>
          </a:p>
          <a:p>
            <a:pPr marL="457200" lvl="1" indent="0">
              <a:buNone/>
            </a:pPr>
            <a:r>
              <a:rPr lang="es-ES" dirty="0"/>
              <a:t>	- Los operandos</a:t>
            </a:r>
          </a:p>
          <a:p>
            <a:pPr marL="457200" lvl="1" indent="0">
              <a:buNone/>
            </a:pPr>
            <a:r>
              <a:rPr lang="es-ES" dirty="0"/>
              <a:t>	- El código de operación</a:t>
            </a:r>
          </a:p>
        </p:txBody>
      </p:sp>
      <p:sp>
        <p:nvSpPr>
          <p:cNvPr id="4" name="Marcador de número de diapositiva 3">
            <a:extLst>
              <a:ext uri="{FF2B5EF4-FFF2-40B4-BE49-F238E27FC236}">
                <a16:creationId xmlns:a16="http://schemas.microsoft.com/office/drawing/2014/main" id="{135235B5-4C76-B195-80A9-7B7C3EDF9775}"/>
              </a:ext>
            </a:extLst>
          </p:cNvPr>
          <p:cNvSpPr>
            <a:spLocks noGrp="1"/>
          </p:cNvSpPr>
          <p:nvPr>
            <p:ph type="sldNum" sz="quarter" idx="12"/>
          </p:nvPr>
        </p:nvSpPr>
        <p:spPr/>
        <p:txBody>
          <a:bodyPr/>
          <a:lstStyle/>
          <a:p>
            <a:fld id="{6993356B-10FC-46AF-A724-8FFAD717AC5A}" type="slidenum">
              <a:rPr lang="es-ES" smtClean="0"/>
              <a:t>8</a:t>
            </a:fld>
            <a:endParaRPr lang="es-ES"/>
          </a:p>
        </p:txBody>
      </p:sp>
    </p:spTree>
    <p:extLst>
      <p:ext uri="{BB962C8B-B14F-4D97-AF65-F5344CB8AC3E}">
        <p14:creationId xmlns:p14="http://schemas.microsoft.com/office/powerpoint/2010/main" val="2575624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608D0-12BA-71C5-FBD6-EC0F256F5DF5}"/>
              </a:ext>
            </a:extLst>
          </p:cNvPr>
          <p:cNvSpPr>
            <a:spLocks noGrp="1"/>
          </p:cNvSpPr>
          <p:nvPr>
            <p:ph type="title"/>
          </p:nvPr>
        </p:nvSpPr>
        <p:spPr/>
        <p:txBody>
          <a:bodyPr/>
          <a:lstStyle/>
          <a:p>
            <a:r>
              <a:rPr lang="es-ES" dirty="0"/>
              <a:t>¿Quién asiste a la ALU?</a:t>
            </a:r>
          </a:p>
        </p:txBody>
      </p:sp>
      <p:sp>
        <p:nvSpPr>
          <p:cNvPr id="3" name="Marcador de contenido 2">
            <a:extLst>
              <a:ext uri="{FF2B5EF4-FFF2-40B4-BE49-F238E27FC236}">
                <a16:creationId xmlns:a16="http://schemas.microsoft.com/office/drawing/2014/main" id="{7E3AF673-F1E6-EE26-BCC9-69C7FFB405AC}"/>
              </a:ext>
            </a:extLst>
          </p:cNvPr>
          <p:cNvSpPr>
            <a:spLocks noGrp="1"/>
          </p:cNvSpPr>
          <p:nvPr>
            <p:ph idx="1"/>
          </p:nvPr>
        </p:nvSpPr>
        <p:spPr>
          <a:xfrm>
            <a:off x="838200" y="1825625"/>
            <a:ext cx="10948416" cy="4351338"/>
          </a:xfrm>
        </p:spPr>
        <p:txBody>
          <a:bodyPr/>
          <a:lstStyle/>
          <a:p>
            <a:pPr marL="0" indent="0">
              <a:buNone/>
            </a:pPr>
            <a:r>
              <a:rPr lang="es-ES" dirty="0"/>
              <a:t>La </a:t>
            </a:r>
            <a:r>
              <a:rPr lang="es-ES" b="1" dirty="0"/>
              <a:t>UC</a:t>
            </a:r>
          </a:p>
          <a:p>
            <a:pPr marL="0" indent="0">
              <a:buNone/>
            </a:pPr>
            <a:r>
              <a:rPr lang="es-ES" dirty="0"/>
              <a:t>Busca, interpreta y ejecuta instrucciones máquina.</a:t>
            </a:r>
          </a:p>
          <a:p>
            <a:pPr marL="457200" lvl="1" indent="0">
              <a:buNone/>
            </a:pPr>
            <a:r>
              <a:rPr lang="es-ES" dirty="0"/>
              <a:t>- Toma instrucciones de la memoria</a:t>
            </a:r>
          </a:p>
          <a:p>
            <a:pPr marL="457200" lvl="1" indent="0">
              <a:buNone/>
            </a:pPr>
            <a:r>
              <a:rPr lang="es-ES" dirty="0"/>
              <a:t>- Decodifica (interpreta) la instrucciones en órdenes más simples</a:t>
            </a:r>
          </a:p>
          <a:p>
            <a:pPr marL="457200" lvl="1" indent="0">
              <a:buNone/>
            </a:pPr>
            <a:r>
              <a:rPr lang="es-ES" dirty="0"/>
              <a:t>- Ejecuta esas órdenes simples enviando los datos y señales de control necesarios</a:t>
            </a:r>
          </a:p>
          <a:p>
            <a:pPr marL="457200" lvl="1" indent="0">
              <a:buNone/>
            </a:pPr>
            <a:r>
              <a:rPr lang="es-ES" dirty="0"/>
              <a:t>- Mantiene el “ritmo” con la señal de reloj</a:t>
            </a:r>
          </a:p>
          <a:p>
            <a:pPr marL="457200" lvl="1" indent="0">
              <a:buNone/>
            </a:pPr>
            <a:r>
              <a:rPr lang="es-ES" dirty="0"/>
              <a:t>- Mantiene actualizado el </a:t>
            </a:r>
            <a:r>
              <a:rPr lang="es-ES" dirty="0">
                <a:solidFill>
                  <a:schemeClr val="accent1">
                    <a:lumMod val="75000"/>
                  </a:schemeClr>
                </a:solidFill>
              </a:rPr>
              <a:t>Contador de programa </a:t>
            </a:r>
            <a:r>
              <a:rPr lang="es-ES" dirty="0"/>
              <a:t>y </a:t>
            </a:r>
            <a:r>
              <a:rPr lang="es-ES" dirty="0">
                <a:solidFill>
                  <a:schemeClr val="accent1">
                    <a:lumMod val="75000"/>
                  </a:schemeClr>
                </a:solidFill>
              </a:rPr>
              <a:t>Registro de instrucción</a:t>
            </a:r>
          </a:p>
        </p:txBody>
      </p:sp>
      <p:sp>
        <p:nvSpPr>
          <p:cNvPr id="4" name="Marcador de número de diapositiva 3">
            <a:extLst>
              <a:ext uri="{FF2B5EF4-FFF2-40B4-BE49-F238E27FC236}">
                <a16:creationId xmlns:a16="http://schemas.microsoft.com/office/drawing/2014/main" id="{135235B5-4C76-B195-80A9-7B7C3EDF9775}"/>
              </a:ext>
            </a:extLst>
          </p:cNvPr>
          <p:cNvSpPr>
            <a:spLocks noGrp="1"/>
          </p:cNvSpPr>
          <p:nvPr>
            <p:ph type="sldNum" sz="quarter" idx="12"/>
          </p:nvPr>
        </p:nvSpPr>
        <p:spPr/>
        <p:txBody>
          <a:bodyPr/>
          <a:lstStyle/>
          <a:p>
            <a:fld id="{6993356B-10FC-46AF-A724-8FFAD717AC5A}" type="slidenum">
              <a:rPr lang="es-ES" smtClean="0"/>
              <a:t>9</a:t>
            </a:fld>
            <a:endParaRPr lang="es-ES"/>
          </a:p>
        </p:txBody>
      </p:sp>
    </p:spTree>
    <p:extLst>
      <p:ext uri="{BB962C8B-B14F-4D97-AF65-F5344CB8AC3E}">
        <p14:creationId xmlns:p14="http://schemas.microsoft.com/office/powerpoint/2010/main" val="40707629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2147</Words>
  <Application>Microsoft Office PowerPoint</Application>
  <PresentationFormat>Panorámica</PresentationFormat>
  <Paragraphs>255</Paragraphs>
  <Slides>57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57</vt:i4>
      </vt:variant>
    </vt:vector>
  </HeadingPairs>
  <TitlesOfParts>
    <vt:vector size="61" baseType="lpstr">
      <vt:lpstr>Arial</vt:lpstr>
      <vt:lpstr>Calibri</vt:lpstr>
      <vt:lpstr>Calibri Light</vt:lpstr>
      <vt:lpstr>Tema de Office</vt:lpstr>
      <vt:lpstr>UD 2.1  HARDWARE_PROCESADORES</vt:lpstr>
      <vt:lpstr>Recordamos…</vt:lpstr>
      <vt:lpstr>La CPU</vt:lpstr>
      <vt:lpstr>Recordamos…</vt:lpstr>
      <vt:lpstr>¿Cómo se comunica el microprocesador?</vt:lpstr>
      <vt:lpstr>¿Cómo se comunica el microprocesador?</vt:lpstr>
      <vt:lpstr>¿Cómo se comunica el microprocesador?</vt:lpstr>
      <vt:lpstr>¿Cómo opera la CPU?</vt:lpstr>
      <vt:lpstr>¿Quién asiste a la ALU?</vt:lpstr>
      <vt:lpstr>Recordamos…</vt:lpstr>
      <vt:lpstr>¿Cómo almacena los datos que va necesitando la CPU?</vt:lpstr>
      <vt:lpstr>Presentación de PowerPoint</vt:lpstr>
      <vt:lpstr>¿Cómo almacena los datos que va necesitando la CPU?</vt:lpstr>
      <vt:lpstr>¿Qué tiene dentro un microprocesador?</vt:lpstr>
      <vt:lpstr>Cuántos?....</vt:lpstr>
      <vt:lpstr>Presentación de PowerPoint</vt:lpstr>
      <vt:lpstr>Presentación de PowerPoint</vt:lpstr>
      <vt:lpstr>Presentación de PowerPoint</vt:lpstr>
      <vt:lpstr>Evolución de los microprocesadores</vt:lpstr>
      <vt:lpstr>Evolución de los microprocesadores</vt:lpstr>
      <vt:lpstr>Simulador MOS6502</vt:lpstr>
      <vt:lpstr>¿Qué es la Ley de Moore?</vt:lpstr>
      <vt:lpstr>¿Qué es la Ley de Moore?</vt:lpstr>
      <vt:lpstr>Thermal Throttling</vt:lpstr>
      <vt:lpstr>?</vt:lpstr>
      <vt:lpstr>Comparativa procesadores</vt:lpstr>
      <vt:lpstr>Presentación de PowerPoint</vt:lpstr>
      <vt:lpstr>Presentación de PowerPoint</vt:lpstr>
      <vt:lpstr>Nomenclatura de los procesadores Intel</vt:lpstr>
      <vt:lpstr>Presentación de PowerPoint</vt:lpstr>
      <vt:lpstr>Nomenclatura de los procesadores Intel</vt:lpstr>
      <vt:lpstr>Presentación de PowerPoint</vt:lpstr>
      <vt:lpstr>Nomenclatura de los procesadores AMD</vt:lpstr>
      <vt:lpstr>Nomenclatura de los procesadores AMD</vt:lpstr>
      <vt:lpstr>Presentación de PowerPoint</vt:lpstr>
      <vt:lpstr>Mercado actual de microprocesadores…</vt:lpstr>
      <vt:lpstr>Presentación de PowerPoint</vt:lpstr>
      <vt:lpstr>Presentación de PowerPoint</vt:lpstr>
      <vt:lpstr>ARM</vt:lpstr>
      <vt:lpstr>x86 y ARM… CISC y RISC</vt:lpstr>
      <vt:lpstr>CISC y RISC</vt:lpstr>
      <vt:lpstr>CISC -&gt; Ventajas</vt:lpstr>
      <vt:lpstr>CISC -&gt; Desventajas</vt:lpstr>
      <vt:lpstr>RISC -&gt; Ventajas</vt:lpstr>
      <vt:lpstr>RISC -&gt; Desventajas</vt:lpstr>
      <vt:lpstr>x86 y ARM… CISC y RISC</vt:lpstr>
      <vt:lpstr>Características de un microprocesador</vt:lpstr>
      <vt:lpstr> Funciones</vt:lpstr>
      <vt:lpstr> Características</vt:lpstr>
      <vt:lpstr> Características</vt:lpstr>
      <vt:lpstr> Características</vt:lpstr>
      <vt:lpstr>El microprocesador en la placa</vt:lpstr>
      <vt:lpstr>Tecnologías</vt:lpstr>
      <vt:lpstr>Tecnologías</vt:lpstr>
      <vt:lpstr>Tecnologías</vt:lpstr>
      <vt:lpstr>Overclocking</vt:lpstr>
      <vt:lpstr>Refrigeración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 1  SISTEMAS INFORMÁTICOS: COMPONENTES Y CARACTERÍSTICAS</dc:title>
  <dc:creator>mario rgzprz</dc:creator>
  <cp:lastModifiedBy>mario rgzprz</cp:lastModifiedBy>
  <cp:revision>26</cp:revision>
  <dcterms:created xsi:type="dcterms:W3CDTF">2023-09-24T23:38:42Z</dcterms:created>
  <dcterms:modified xsi:type="dcterms:W3CDTF">2023-10-30T07:15:07Z</dcterms:modified>
</cp:coreProperties>
</file>